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1" r:id="rId2"/>
  </p:sldMasterIdLst>
  <p:notesMasterIdLst>
    <p:notesMasterId r:id="rId19"/>
  </p:notesMasterIdLst>
  <p:handoutMasterIdLst>
    <p:handoutMasterId r:id="rId20"/>
  </p:handoutMasterIdLst>
  <p:sldIdLst>
    <p:sldId id="362" r:id="rId3"/>
    <p:sldId id="1215" r:id="rId4"/>
    <p:sldId id="2147375422" r:id="rId5"/>
    <p:sldId id="2147375428" r:id="rId6"/>
    <p:sldId id="1219" r:id="rId7"/>
    <p:sldId id="2147375426" r:id="rId8"/>
    <p:sldId id="2147375429" r:id="rId9"/>
    <p:sldId id="1220" r:id="rId10"/>
    <p:sldId id="2147375423" r:id="rId11"/>
    <p:sldId id="1225" r:id="rId12"/>
    <p:sldId id="1221" r:id="rId13"/>
    <p:sldId id="1222" r:id="rId14"/>
    <p:sldId id="496" r:id="rId15"/>
    <p:sldId id="2147375421" r:id="rId16"/>
    <p:sldId id="122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4EC"/>
    <a:srgbClr val="B9D6ED"/>
    <a:srgbClr val="BEDBF2"/>
    <a:srgbClr val="E5F4FF"/>
    <a:srgbClr val="35B5EF"/>
    <a:srgbClr val="11B9ED"/>
    <a:srgbClr val="0EB2B2"/>
    <a:srgbClr val="50CED4"/>
    <a:srgbClr val="F6FBFC"/>
    <a:srgbClr val="D9D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A5A5A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A5A5A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9D7B26C5-4107-4FEC-AEDC-1716B250A1E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35758FB7-9AC5-4552-8A53-C91805E547F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wholeTbl>
    <a:band1H>
      <a:tcStyle>
        <a:tcBdr/>
        <a:fill>
          <a:solidFill>
            <a:srgbClr val="4472C4"/>
          </a:solidFill>
        </a:fill>
      </a:tcStyle>
    </a:band1H>
    <a:band2H>
      <a:tcStyle>
        <a:tcBdr/>
        <a:fill>
          <a:solidFill>
            <a:srgbClr val="4472C4"/>
          </a:solidFill>
        </a:fill>
      </a:tcStyle>
    </a:band2H>
    <a:band1V>
      <a:tcStyle>
        <a:tcBdr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band1V>
    <a:band2V>
      <a:tcStyle>
        <a:tcBdr/>
        <a:fill>
          <a:solidFill>
            <a:srgbClr val="4472C4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8EC20E35-A176-4012-BC5E-935CFFF8708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0E3FDE45-AF77-4B5C-9715-49D594BDF05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ED7D3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D7D31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5B9BD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5B9BD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9C7853C-536D-4A76-A0AE-DD22124D55A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wholeTbl>
    <a:band1H>
      <a:tcStyle>
        <a:tcBdr/>
        <a:fill>
          <a:solidFill>
            <a:srgbClr val="A5A5A5"/>
          </a:solidFill>
        </a:fill>
      </a:tcStyle>
    </a:band1H>
    <a:band2H>
      <a:tcStyle>
        <a:tcBdr/>
        <a:fill>
          <a:solidFill>
            <a:srgbClr val="A5A5A5"/>
          </a:solidFill>
        </a:fill>
      </a:tcStyle>
    </a:band2H>
    <a:band1V>
      <a:tcStyle>
        <a:tcBdr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band1V>
    <a:band2V>
      <a:tcStyle>
        <a:tcBdr/>
        <a:fill>
          <a:solidFill>
            <a:srgbClr val="A5A5A5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B85A4-A145-40D8-A405-6E894C8C6A72}" type="doc">
      <dgm:prSet loTypeId="urn:microsoft.com/office/officeart/2005/8/layout/hProcess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C82619D7-7785-4719-94A5-1FAF3DF266E9}">
      <dgm:prSet phldrT="[Text]"/>
      <dgm:spPr/>
      <dgm:t>
        <a:bodyPr/>
        <a:lstStyle/>
        <a:p>
          <a:r>
            <a:rPr lang="fr-BE" dirty="0" err="1">
              <a:latin typeface="Agency FB" panose="020B0503020202020204" pitchFamily="34" charset="0"/>
            </a:rPr>
            <a:t>Yesterday</a:t>
          </a:r>
          <a:endParaRPr lang="en-IE" dirty="0">
            <a:latin typeface="Agency FB" panose="020B0503020202020204" pitchFamily="34" charset="0"/>
          </a:endParaRPr>
        </a:p>
      </dgm:t>
    </dgm:pt>
    <dgm:pt modelId="{EE89BAEA-D62E-4234-8AD0-29B3A8A6E061}" type="parTrans" cxnId="{F68B79CF-881A-4249-AEAE-F53E69F3FD92}">
      <dgm:prSet/>
      <dgm:spPr/>
      <dgm:t>
        <a:bodyPr/>
        <a:lstStyle/>
        <a:p>
          <a:endParaRPr lang="en-IE"/>
        </a:p>
      </dgm:t>
    </dgm:pt>
    <dgm:pt modelId="{5F95C14B-1A84-4577-A842-C17A9094855E}" type="sibTrans" cxnId="{F68B79CF-881A-4249-AEAE-F53E69F3FD92}">
      <dgm:prSet/>
      <dgm:spPr/>
      <dgm:t>
        <a:bodyPr/>
        <a:lstStyle/>
        <a:p>
          <a:endParaRPr lang="en-IE"/>
        </a:p>
      </dgm:t>
    </dgm:pt>
    <dgm:pt modelId="{FB6465D0-E306-4E43-BBA0-BE14967ACE09}">
      <dgm:prSet phldrT="[Text]" custT="1"/>
      <dgm:spPr/>
      <dgm:t>
        <a:bodyPr anchor="ctr"/>
        <a:lstStyle/>
        <a:p>
          <a:pPr>
            <a:buFont typeface="Wingdings" panose="05000000000000000000" pitchFamily="2" charset="2"/>
            <a:buChar char="Ø"/>
          </a:pP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The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emergence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of EOSC in the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context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of a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broader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EU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policy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on Open Science</a:t>
          </a:r>
          <a:endParaRPr lang="en-IE" sz="2000" dirty="0">
            <a:latin typeface="Agency FB" panose="020B0503020202020204" pitchFamily="34" charset="0"/>
          </a:endParaRPr>
        </a:p>
      </dgm:t>
    </dgm:pt>
    <dgm:pt modelId="{7E40DEBF-C6E5-4999-9693-03A79C80D064}" type="parTrans" cxnId="{CF10F54F-AA02-4C51-A090-C33D822C6EBE}">
      <dgm:prSet/>
      <dgm:spPr/>
      <dgm:t>
        <a:bodyPr/>
        <a:lstStyle/>
        <a:p>
          <a:endParaRPr lang="en-IE"/>
        </a:p>
      </dgm:t>
    </dgm:pt>
    <dgm:pt modelId="{AD52EF35-3538-4AD2-90E0-689E49AC9DA3}" type="sibTrans" cxnId="{CF10F54F-AA02-4C51-A090-C33D822C6EBE}">
      <dgm:prSet/>
      <dgm:spPr/>
      <dgm:t>
        <a:bodyPr/>
        <a:lstStyle/>
        <a:p>
          <a:endParaRPr lang="en-IE"/>
        </a:p>
      </dgm:t>
    </dgm:pt>
    <dgm:pt modelId="{58FDACF9-6A5D-465F-8948-06D67E8FAC52}">
      <dgm:prSet phldrT="[Text]"/>
      <dgm:spPr/>
      <dgm:t>
        <a:bodyPr/>
        <a:lstStyle/>
        <a:p>
          <a:r>
            <a:rPr lang="fr-BE" dirty="0" err="1">
              <a:latin typeface="Agency FB" panose="020B0503020202020204" pitchFamily="34" charset="0"/>
            </a:rPr>
            <a:t>Today</a:t>
          </a:r>
          <a:endParaRPr lang="en-IE" dirty="0">
            <a:latin typeface="Agency FB" panose="020B0503020202020204" pitchFamily="34" charset="0"/>
          </a:endParaRPr>
        </a:p>
      </dgm:t>
    </dgm:pt>
    <dgm:pt modelId="{A341781D-4356-4DE0-83C5-F70373A0FF66}" type="parTrans" cxnId="{E11EC94F-D16B-460E-B92D-80FF00E714A1}">
      <dgm:prSet/>
      <dgm:spPr/>
      <dgm:t>
        <a:bodyPr/>
        <a:lstStyle/>
        <a:p>
          <a:endParaRPr lang="en-IE"/>
        </a:p>
      </dgm:t>
    </dgm:pt>
    <dgm:pt modelId="{BC39B905-4B08-48A3-8B74-F59FF2B077A8}" type="sibTrans" cxnId="{E11EC94F-D16B-460E-B92D-80FF00E714A1}">
      <dgm:prSet/>
      <dgm:spPr/>
      <dgm:t>
        <a:bodyPr/>
        <a:lstStyle/>
        <a:p>
          <a:endParaRPr lang="en-IE"/>
        </a:p>
      </dgm:t>
    </dgm:pt>
    <dgm:pt modelId="{6CDCF09F-21A8-496A-95CD-9A7DB65A60D9}">
      <dgm:prSet phldrT="[Text]" custT="1"/>
      <dgm:spPr/>
      <dgm:t>
        <a:bodyPr anchor="ctr"/>
        <a:lstStyle/>
        <a:p>
          <a:pPr>
            <a:buFont typeface="Wingdings" panose="05000000000000000000" pitchFamily="2" charset="2"/>
            <a:buChar char="Ø"/>
          </a:pP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Towards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the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creation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of EOSC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Federation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: </a:t>
          </a:r>
        </a:p>
        <a:p>
          <a:pPr>
            <a:buFont typeface="Wingdings" panose="05000000000000000000" pitchFamily="2" charset="2"/>
            <a:buChar char="Ø"/>
          </a:pP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The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deployment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</a:rPr>
            <a:t> of the EOSC EU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</a:rPr>
            <a:t>node</a:t>
          </a:r>
          <a:endParaRPr lang="en-IE" sz="2000" dirty="0">
            <a:latin typeface="Agency FB" panose="020B0503020202020204" pitchFamily="34" charset="0"/>
          </a:endParaRPr>
        </a:p>
      </dgm:t>
    </dgm:pt>
    <dgm:pt modelId="{8FF283ED-475D-477A-A707-AC9072BC6541}" type="parTrans" cxnId="{AFD667AF-5F6A-4A88-88F5-DDF19F366ECA}">
      <dgm:prSet/>
      <dgm:spPr/>
      <dgm:t>
        <a:bodyPr/>
        <a:lstStyle/>
        <a:p>
          <a:endParaRPr lang="en-IE"/>
        </a:p>
      </dgm:t>
    </dgm:pt>
    <dgm:pt modelId="{BE7294A2-294F-450A-A528-3ACA73ABAE51}" type="sibTrans" cxnId="{AFD667AF-5F6A-4A88-88F5-DDF19F366ECA}">
      <dgm:prSet/>
      <dgm:spPr/>
      <dgm:t>
        <a:bodyPr/>
        <a:lstStyle/>
        <a:p>
          <a:endParaRPr lang="en-IE"/>
        </a:p>
      </dgm:t>
    </dgm:pt>
    <dgm:pt modelId="{FA61AFF6-2F0B-4E88-A834-E85C50C79FF1}">
      <dgm:prSet phldrT="[Text]"/>
      <dgm:spPr/>
      <dgm:t>
        <a:bodyPr/>
        <a:lstStyle/>
        <a:p>
          <a:r>
            <a:rPr lang="fr-BE" dirty="0" err="1">
              <a:latin typeface="Agency FB" panose="020B0503020202020204" pitchFamily="34" charset="0"/>
            </a:rPr>
            <a:t>Tomorrow</a:t>
          </a:r>
          <a:endParaRPr lang="en-IE" dirty="0">
            <a:latin typeface="Agency FB" panose="020B0503020202020204" pitchFamily="34" charset="0"/>
          </a:endParaRPr>
        </a:p>
      </dgm:t>
    </dgm:pt>
    <dgm:pt modelId="{6FB9BAFD-3674-42E8-8610-5911DB2BF073}" type="parTrans" cxnId="{D72F9EF9-461F-4379-BB85-82BDAA07F03D}">
      <dgm:prSet/>
      <dgm:spPr/>
      <dgm:t>
        <a:bodyPr/>
        <a:lstStyle/>
        <a:p>
          <a:endParaRPr lang="en-IE"/>
        </a:p>
      </dgm:t>
    </dgm:pt>
    <dgm:pt modelId="{395627E2-ECD9-40CC-9DAF-CA81BC511C3B}" type="sibTrans" cxnId="{D72F9EF9-461F-4379-BB85-82BDAA07F03D}">
      <dgm:prSet/>
      <dgm:spPr/>
      <dgm:t>
        <a:bodyPr/>
        <a:lstStyle/>
        <a:p>
          <a:endParaRPr lang="en-IE"/>
        </a:p>
      </dgm:t>
    </dgm:pt>
    <dgm:pt modelId="{324950AA-11AF-45E9-BA91-1B6678476458}">
      <dgm:prSet phldrT="[Text]" custT="1"/>
      <dgm:spPr/>
      <dgm:t>
        <a:bodyPr anchor="ctr"/>
        <a:lstStyle/>
        <a:p>
          <a:pPr>
            <a:buFont typeface="Wingdings" panose="05000000000000000000" pitchFamily="2" charset="2"/>
            <a:buChar char="Ø"/>
          </a:pP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  <a:cs typeface="Aldhabi" panose="020F0502020204030204" pitchFamily="2" charset="-78"/>
            </a:rPr>
            <a:t>EOSC post-2027: Scenarios </a:t>
          </a:r>
          <a:r>
            <a:rPr lang="fr-BE" sz="2000" dirty="0" err="1">
              <a:solidFill>
                <a:srgbClr val="002060"/>
              </a:solidFill>
              <a:latin typeface="Agency FB" panose="020B0503020202020204" pitchFamily="34" charset="0"/>
              <a:cs typeface="Aldhabi" panose="020F0502020204030204" pitchFamily="2" charset="-78"/>
            </a:rPr>
            <a:t>under</a:t>
          </a:r>
          <a:r>
            <a:rPr lang="fr-BE" sz="2000" dirty="0">
              <a:solidFill>
                <a:srgbClr val="002060"/>
              </a:solidFill>
              <a:latin typeface="Agency FB" panose="020B0503020202020204" pitchFamily="34" charset="0"/>
              <a:cs typeface="Aldhabi" panose="020F0502020204030204" pitchFamily="2" charset="-78"/>
            </a:rPr>
            <a:t> discussion </a:t>
          </a:r>
          <a:endParaRPr lang="en-IE" sz="2000" dirty="0">
            <a:latin typeface="Agency FB" panose="020B0503020202020204" pitchFamily="34" charset="0"/>
            <a:cs typeface="Aldhabi" panose="020F0502020204030204" pitchFamily="2" charset="-78"/>
          </a:endParaRPr>
        </a:p>
      </dgm:t>
    </dgm:pt>
    <dgm:pt modelId="{7F95F55E-4B01-4819-8D7D-3BBF366A6252}" type="parTrans" cxnId="{42108254-350C-4D35-B426-18D04EC49EAB}">
      <dgm:prSet/>
      <dgm:spPr/>
      <dgm:t>
        <a:bodyPr/>
        <a:lstStyle/>
        <a:p>
          <a:endParaRPr lang="en-IE"/>
        </a:p>
      </dgm:t>
    </dgm:pt>
    <dgm:pt modelId="{C3B33E62-1E23-44F6-8889-E74DA92B39AF}" type="sibTrans" cxnId="{42108254-350C-4D35-B426-18D04EC49EAB}">
      <dgm:prSet/>
      <dgm:spPr/>
      <dgm:t>
        <a:bodyPr/>
        <a:lstStyle/>
        <a:p>
          <a:endParaRPr lang="en-IE"/>
        </a:p>
      </dgm:t>
    </dgm:pt>
    <dgm:pt modelId="{1137A0DB-0F28-4B12-915C-678AC5106889}" type="pres">
      <dgm:prSet presAssocID="{98FB85A4-A145-40D8-A405-6E894C8C6A72}" presName="Name0" presStyleCnt="0">
        <dgm:presLayoutVars>
          <dgm:dir/>
          <dgm:animLvl val="lvl"/>
          <dgm:resizeHandles val="exact"/>
        </dgm:presLayoutVars>
      </dgm:prSet>
      <dgm:spPr/>
    </dgm:pt>
    <dgm:pt modelId="{7AC5F296-6F32-4E0C-8179-F1EA4DD8D321}" type="pres">
      <dgm:prSet presAssocID="{C82619D7-7785-4719-94A5-1FAF3DF266E9}" presName="compositeNode" presStyleCnt="0">
        <dgm:presLayoutVars>
          <dgm:bulletEnabled val="1"/>
        </dgm:presLayoutVars>
      </dgm:prSet>
      <dgm:spPr/>
    </dgm:pt>
    <dgm:pt modelId="{CE76E184-BCFB-4986-863F-EA2929E794B0}" type="pres">
      <dgm:prSet presAssocID="{C82619D7-7785-4719-94A5-1FAF3DF266E9}" presName="bgRect" presStyleLbl="node1" presStyleIdx="0" presStyleCnt="3"/>
      <dgm:spPr/>
    </dgm:pt>
    <dgm:pt modelId="{8F3EFBFD-8F7A-42A8-B451-FC12EA8CE477}" type="pres">
      <dgm:prSet presAssocID="{C82619D7-7785-4719-94A5-1FAF3DF266E9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01C2980F-A14A-40DF-9019-00819F72B6B1}" type="pres">
      <dgm:prSet presAssocID="{C82619D7-7785-4719-94A5-1FAF3DF266E9}" presName="childNode" presStyleLbl="node1" presStyleIdx="0" presStyleCnt="3">
        <dgm:presLayoutVars>
          <dgm:bulletEnabled val="1"/>
        </dgm:presLayoutVars>
      </dgm:prSet>
      <dgm:spPr/>
    </dgm:pt>
    <dgm:pt modelId="{443E5D9F-C11D-4324-BC5A-60576D7B8458}" type="pres">
      <dgm:prSet presAssocID="{5F95C14B-1A84-4577-A842-C17A9094855E}" presName="hSp" presStyleCnt="0"/>
      <dgm:spPr/>
    </dgm:pt>
    <dgm:pt modelId="{5E12359B-4E7B-41B9-8047-37EB745FB5E7}" type="pres">
      <dgm:prSet presAssocID="{5F95C14B-1A84-4577-A842-C17A9094855E}" presName="vProcSp" presStyleCnt="0"/>
      <dgm:spPr/>
    </dgm:pt>
    <dgm:pt modelId="{1DEFEEF9-C551-4A86-B245-0AD11D73F68E}" type="pres">
      <dgm:prSet presAssocID="{5F95C14B-1A84-4577-A842-C17A9094855E}" presName="vSp1" presStyleCnt="0"/>
      <dgm:spPr/>
    </dgm:pt>
    <dgm:pt modelId="{0A148582-FB91-4E81-8F64-92E8400DE58B}" type="pres">
      <dgm:prSet presAssocID="{5F95C14B-1A84-4577-A842-C17A9094855E}" presName="simulatedConn" presStyleLbl="solidFgAcc1" presStyleIdx="0" presStyleCnt="2"/>
      <dgm:spPr/>
    </dgm:pt>
    <dgm:pt modelId="{0E64ADF0-6783-4CA6-A46A-346D4E11CBBF}" type="pres">
      <dgm:prSet presAssocID="{5F95C14B-1A84-4577-A842-C17A9094855E}" presName="vSp2" presStyleCnt="0"/>
      <dgm:spPr/>
    </dgm:pt>
    <dgm:pt modelId="{392B0199-A134-4C90-B26A-124DE342265E}" type="pres">
      <dgm:prSet presAssocID="{5F95C14B-1A84-4577-A842-C17A9094855E}" presName="sibTrans" presStyleCnt="0"/>
      <dgm:spPr/>
    </dgm:pt>
    <dgm:pt modelId="{519A4729-05C4-4D2F-AA85-A506D9DF58E6}" type="pres">
      <dgm:prSet presAssocID="{58FDACF9-6A5D-465F-8948-06D67E8FAC52}" presName="compositeNode" presStyleCnt="0">
        <dgm:presLayoutVars>
          <dgm:bulletEnabled val="1"/>
        </dgm:presLayoutVars>
      </dgm:prSet>
      <dgm:spPr/>
    </dgm:pt>
    <dgm:pt modelId="{EE08BA79-162C-4267-B23C-91593E2BA602}" type="pres">
      <dgm:prSet presAssocID="{58FDACF9-6A5D-465F-8948-06D67E8FAC52}" presName="bgRect" presStyleLbl="node1" presStyleIdx="1" presStyleCnt="3"/>
      <dgm:spPr/>
    </dgm:pt>
    <dgm:pt modelId="{13E802EA-CF02-474C-9540-CC7CD40D845D}" type="pres">
      <dgm:prSet presAssocID="{58FDACF9-6A5D-465F-8948-06D67E8FAC5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A5C05D85-0E8B-4DD0-A1FE-DD34CF81DB00}" type="pres">
      <dgm:prSet presAssocID="{58FDACF9-6A5D-465F-8948-06D67E8FAC52}" presName="childNode" presStyleLbl="node1" presStyleIdx="1" presStyleCnt="3">
        <dgm:presLayoutVars>
          <dgm:bulletEnabled val="1"/>
        </dgm:presLayoutVars>
      </dgm:prSet>
      <dgm:spPr/>
    </dgm:pt>
    <dgm:pt modelId="{274D7512-F3C7-4AF4-8840-DCA8450FD4AD}" type="pres">
      <dgm:prSet presAssocID="{BC39B905-4B08-48A3-8B74-F59FF2B077A8}" presName="hSp" presStyleCnt="0"/>
      <dgm:spPr/>
    </dgm:pt>
    <dgm:pt modelId="{D642E1C7-37A4-472C-A36D-21BD890019A2}" type="pres">
      <dgm:prSet presAssocID="{BC39B905-4B08-48A3-8B74-F59FF2B077A8}" presName="vProcSp" presStyleCnt="0"/>
      <dgm:spPr/>
    </dgm:pt>
    <dgm:pt modelId="{2A498879-4BB5-4E05-903E-DC3D76CC15FC}" type="pres">
      <dgm:prSet presAssocID="{BC39B905-4B08-48A3-8B74-F59FF2B077A8}" presName="vSp1" presStyleCnt="0"/>
      <dgm:spPr/>
    </dgm:pt>
    <dgm:pt modelId="{1AE455B5-2363-47B9-91A5-22CDBE64050A}" type="pres">
      <dgm:prSet presAssocID="{BC39B905-4B08-48A3-8B74-F59FF2B077A8}" presName="simulatedConn" presStyleLbl="solidFgAcc1" presStyleIdx="1" presStyleCnt="2"/>
      <dgm:spPr/>
    </dgm:pt>
    <dgm:pt modelId="{2FF67F97-1D7D-4799-A67D-116F439B0AB9}" type="pres">
      <dgm:prSet presAssocID="{BC39B905-4B08-48A3-8B74-F59FF2B077A8}" presName="vSp2" presStyleCnt="0"/>
      <dgm:spPr/>
    </dgm:pt>
    <dgm:pt modelId="{6AB5DB5E-298A-47C3-A592-B8150A1FC613}" type="pres">
      <dgm:prSet presAssocID="{BC39B905-4B08-48A3-8B74-F59FF2B077A8}" presName="sibTrans" presStyleCnt="0"/>
      <dgm:spPr/>
    </dgm:pt>
    <dgm:pt modelId="{4FA41E84-2956-406A-B2CA-9688C0555818}" type="pres">
      <dgm:prSet presAssocID="{FA61AFF6-2F0B-4E88-A834-E85C50C79FF1}" presName="compositeNode" presStyleCnt="0">
        <dgm:presLayoutVars>
          <dgm:bulletEnabled val="1"/>
        </dgm:presLayoutVars>
      </dgm:prSet>
      <dgm:spPr/>
    </dgm:pt>
    <dgm:pt modelId="{A6CB1CC8-5E6C-4538-8B4E-3C0523984E13}" type="pres">
      <dgm:prSet presAssocID="{FA61AFF6-2F0B-4E88-A834-E85C50C79FF1}" presName="bgRect" presStyleLbl="node1" presStyleIdx="2" presStyleCnt="3"/>
      <dgm:spPr/>
    </dgm:pt>
    <dgm:pt modelId="{0E2B0B1C-F6A3-48EC-8881-031FF08997C4}" type="pres">
      <dgm:prSet presAssocID="{FA61AFF6-2F0B-4E88-A834-E85C50C79FF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DB96B30C-B77B-48B4-9B97-7BACB53942EE}" type="pres">
      <dgm:prSet presAssocID="{FA61AFF6-2F0B-4E88-A834-E85C50C79FF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0B5DC304-C7AC-4073-BE4F-5E1B551F4362}" type="presOf" srcId="{C82619D7-7785-4719-94A5-1FAF3DF266E9}" destId="{8F3EFBFD-8F7A-42A8-B451-FC12EA8CE477}" srcOrd="1" destOrd="0" presId="urn:microsoft.com/office/officeart/2005/8/layout/hProcess7"/>
    <dgm:cxn modelId="{89FBFA2F-47E0-4ED4-8595-461BDBE46EAA}" type="presOf" srcId="{98FB85A4-A145-40D8-A405-6E894C8C6A72}" destId="{1137A0DB-0F28-4B12-915C-678AC5106889}" srcOrd="0" destOrd="0" presId="urn:microsoft.com/office/officeart/2005/8/layout/hProcess7"/>
    <dgm:cxn modelId="{0A2FD562-05D9-46F9-8E71-E52305DC6637}" type="presOf" srcId="{6CDCF09F-21A8-496A-95CD-9A7DB65A60D9}" destId="{A5C05D85-0E8B-4DD0-A1FE-DD34CF81DB00}" srcOrd="0" destOrd="0" presId="urn:microsoft.com/office/officeart/2005/8/layout/hProcess7"/>
    <dgm:cxn modelId="{E11EC94F-D16B-460E-B92D-80FF00E714A1}" srcId="{98FB85A4-A145-40D8-A405-6E894C8C6A72}" destId="{58FDACF9-6A5D-465F-8948-06D67E8FAC52}" srcOrd="1" destOrd="0" parTransId="{A341781D-4356-4DE0-83C5-F70373A0FF66}" sibTransId="{BC39B905-4B08-48A3-8B74-F59FF2B077A8}"/>
    <dgm:cxn modelId="{CF10F54F-AA02-4C51-A090-C33D822C6EBE}" srcId="{C82619D7-7785-4719-94A5-1FAF3DF266E9}" destId="{FB6465D0-E306-4E43-BBA0-BE14967ACE09}" srcOrd="0" destOrd="0" parTransId="{7E40DEBF-C6E5-4999-9693-03A79C80D064}" sibTransId="{AD52EF35-3538-4AD2-90E0-689E49AC9DA3}"/>
    <dgm:cxn modelId="{42108254-350C-4D35-B426-18D04EC49EAB}" srcId="{FA61AFF6-2F0B-4E88-A834-E85C50C79FF1}" destId="{324950AA-11AF-45E9-BA91-1B6678476458}" srcOrd="0" destOrd="0" parTransId="{7F95F55E-4B01-4819-8D7D-3BBF366A6252}" sibTransId="{C3B33E62-1E23-44F6-8889-E74DA92B39AF}"/>
    <dgm:cxn modelId="{14D90955-F646-4386-A5F6-01089EC5F8FA}" type="presOf" srcId="{FA61AFF6-2F0B-4E88-A834-E85C50C79FF1}" destId="{A6CB1CC8-5E6C-4538-8B4E-3C0523984E13}" srcOrd="0" destOrd="0" presId="urn:microsoft.com/office/officeart/2005/8/layout/hProcess7"/>
    <dgm:cxn modelId="{757ABA92-68FC-4354-8A4B-052560E13541}" type="presOf" srcId="{FB6465D0-E306-4E43-BBA0-BE14967ACE09}" destId="{01C2980F-A14A-40DF-9019-00819F72B6B1}" srcOrd="0" destOrd="0" presId="urn:microsoft.com/office/officeart/2005/8/layout/hProcess7"/>
    <dgm:cxn modelId="{1FEBDBA6-6F6B-4BDF-9F30-06C25BAC9695}" type="presOf" srcId="{FA61AFF6-2F0B-4E88-A834-E85C50C79FF1}" destId="{0E2B0B1C-F6A3-48EC-8881-031FF08997C4}" srcOrd="1" destOrd="0" presId="urn:microsoft.com/office/officeart/2005/8/layout/hProcess7"/>
    <dgm:cxn modelId="{AFD667AF-5F6A-4A88-88F5-DDF19F366ECA}" srcId="{58FDACF9-6A5D-465F-8948-06D67E8FAC52}" destId="{6CDCF09F-21A8-496A-95CD-9A7DB65A60D9}" srcOrd="0" destOrd="0" parTransId="{8FF283ED-475D-477A-A707-AC9072BC6541}" sibTransId="{BE7294A2-294F-450A-A528-3ACA73ABAE51}"/>
    <dgm:cxn modelId="{B42893B0-5D69-4480-BF76-D8BEE52606C4}" type="presOf" srcId="{324950AA-11AF-45E9-BA91-1B6678476458}" destId="{DB96B30C-B77B-48B4-9B97-7BACB53942EE}" srcOrd="0" destOrd="0" presId="urn:microsoft.com/office/officeart/2005/8/layout/hProcess7"/>
    <dgm:cxn modelId="{F68B79CF-881A-4249-AEAE-F53E69F3FD92}" srcId="{98FB85A4-A145-40D8-A405-6E894C8C6A72}" destId="{C82619D7-7785-4719-94A5-1FAF3DF266E9}" srcOrd="0" destOrd="0" parTransId="{EE89BAEA-D62E-4234-8AD0-29B3A8A6E061}" sibTransId="{5F95C14B-1A84-4577-A842-C17A9094855E}"/>
    <dgm:cxn modelId="{1528D7DD-ADC4-4C73-9CB6-D35637F26C54}" type="presOf" srcId="{58FDACF9-6A5D-465F-8948-06D67E8FAC52}" destId="{13E802EA-CF02-474C-9540-CC7CD40D845D}" srcOrd="1" destOrd="0" presId="urn:microsoft.com/office/officeart/2005/8/layout/hProcess7"/>
    <dgm:cxn modelId="{5FD29BF4-DCB9-40B8-BE97-77AB9B87FD3D}" type="presOf" srcId="{58FDACF9-6A5D-465F-8948-06D67E8FAC52}" destId="{EE08BA79-162C-4267-B23C-91593E2BA602}" srcOrd="0" destOrd="0" presId="urn:microsoft.com/office/officeart/2005/8/layout/hProcess7"/>
    <dgm:cxn modelId="{98CBF7F5-0600-4017-9BF6-9A6BF3583400}" type="presOf" srcId="{C82619D7-7785-4719-94A5-1FAF3DF266E9}" destId="{CE76E184-BCFB-4986-863F-EA2929E794B0}" srcOrd="0" destOrd="0" presId="urn:microsoft.com/office/officeart/2005/8/layout/hProcess7"/>
    <dgm:cxn modelId="{D72F9EF9-461F-4379-BB85-82BDAA07F03D}" srcId="{98FB85A4-A145-40D8-A405-6E894C8C6A72}" destId="{FA61AFF6-2F0B-4E88-A834-E85C50C79FF1}" srcOrd="2" destOrd="0" parTransId="{6FB9BAFD-3674-42E8-8610-5911DB2BF073}" sibTransId="{395627E2-ECD9-40CC-9DAF-CA81BC511C3B}"/>
    <dgm:cxn modelId="{CD217711-191E-4229-8054-7A756F4EA6AA}" type="presParOf" srcId="{1137A0DB-0F28-4B12-915C-678AC5106889}" destId="{7AC5F296-6F32-4E0C-8179-F1EA4DD8D321}" srcOrd="0" destOrd="0" presId="urn:microsoft.com/office/officeart/2005/8/layout/hProcess7"/>
    <dgm:cxn modelId="{375D4865-3951-4EF4-B5F6-A4DF03ACB256}" type="presParOf" srcId="{7AC5F296-6F32-4E0C-8179-F1EA4DD8D321}" destId="{CE76E184-BCFB-4986-863F-EA2929E794B0}" srcOrd="0" destOrd="0" presId="urn:microsoft.com/office/officeart/2005/8/layout/hProcess7"/>
    <dgm:cxn modelId="{0AD9638E-4DDA-40CD-A8AA-50DCD4382CC6}" type="presParOf" srcId="{7AC5F296-6F32-4E0C-8179-F1EA4DD8D321}" destId="{8F3EFBFD-8F7A-42A8-B451-FC12EA8CE477}" srcOrd="1" destOrd="0" presId="urn:microsoft.com/office/officeart/2005/8/layout/hProcess7"/>
    <dgm:cxn modelId="{0DB54089-41CF-4416-A720-A364909E39FC}" type="presParOf" srcId="{7AC5F296-6F32-4E0C-8179-F1EA4DD8D321}" destId="{01C2980F-A14A-40DF-9019-00819F72B6B1}" srcOrd="2" destOrd="0" presId="urn:microsoft.com/office/officeart/2005/8/layout/hProcess7"/>
    <dgm:cxn modelId="{C6D54A24-29E7-445C-9195-D3EE0B98F51C}" type="presParOf" srcId="{1137A0DB-0F28-4B12-915C-678AC5106889}" destId="{443E5D9F-C11D-4324-BC5A-60576D7B8458}" srcOrd="1" destOrd="0" presId="urn:microsoft.com/office/officeart/2005/8/layout/hProcess7"/>
    <dgm:cxn modelId="{6CD0A946-F08C-4136-91EA-455B123B9A59}" type="presParOf" srcId="{1137A0DB-0F28-4B12-915C-678AC5106889}" destId="{5E12359B-4E7B-41B9-8047-37EB745FB5E7}" srcOrd="2" destOrd="0" presId="urn:microsoft.com/office/officeart/2005/8/layout/hProcess7"/>
    <dgm:cxn modelId="{629482AB-23F8-4A04-A204-88D95D67CEB6}" type="presParOf" srcId="{5E12359B-4E7B-41B9-8047-37EB745FB5E7}" destId="{1DEFEEF9-C551-4A86-B245-0AD11D73F68E}" srcOrd="0" destOrd="0" presId="urn:microsoft.com/office/officeart/2005/8/layout/hProcess7"/>
    <dgm:cxn modelId="{319E8B98-1784-4896-8D7D-4FFD80F6EDF3}" type="presParOf" srcId="{5E12359B-4E7B-41B9-8047-37EB745FB5E7}" destId="{0A148582-FB91-4E81-8F64-92E8400DE58B}" srcOrd="1" destOrd="0" presId="urn:microsoft.com/office/officeart/2005/8/layout/hProcess7"/>
    <dgm:cxn modelId="{B061DB5E-67CC-4AD8-B18A-22B9D34BB5DE}" type="presParOf" srcId="{5E12359B-4E7B-41B9-8047-37EB745FB5E7}" destId="{0E64ADF0-6783-4CA6-A46A-346D4E11CBBF}" srcOrd="2" destOrd="0" presId="urn:microsoft.com/office/officeart/2005/8/layout/hProcess7"/>
    <dgm:cxn modelId="{DE0C2C34-319D-4AA9-BD3C-01544D097433}" type="presParOf" srcId="{1137A0DB-0F28-4B12-915C-678AC5106889}" destId="{392B0199-A134-4C90-B26A-124DE342265E}" srcOrd="3" destOrd="0" presId="urn:microsoft.com/office/officeart/2005/8/layout/hProcess7"/>
    <dgm:cxn modelId="{B06FFE6C-F84B-4320-861C-AD49B015FE12}" type="presParOf" srcId="{1137A0DB-0F28-4B12-915C-678AC5106889}" destId="{519A4729-05C4-4D2F-AA85-A506D9DF58E6}" srcOrd="4" destOrd="0" presId="urn:microsoft.com/office/officeart/2005/8/layout/hProcess7"/>
    <dgm:cxn modelId="{15D1F885-C91B-4007-A182-1A97EA5FA3CD}" type="presParOf" srcId="{519A4729-05C4-4D2F-AA85-A506D9DF58E6}" destId="{EE08BA79-162C-4267-B23C-91593E2BA602}" srcOrd="0" destOrd="0" presId="urn:microsoft.com/office/officeart/2005/8/layout/hProcess7"/>
    <dgm:cxn modelId="{8D6FE998-17F3-4BAA-B0E8-EE859FA125FE}" type="presParOf" srcId="{519A4729-05C4-4D2F-AA85-A506D9DF58E6}" destId="{13E802EA-CF02-474C-9540-CC7CD40D845D}" srcOrd="1" destOrd="0" presId="urn:microsoft.com/office/officeart/2005/8/layout/hProcess7"/>
    <dgm:cxn modelId="{89183680-C44C-4E9E-8B89-82B8EA356B6E}" type="presParOf" srcId="{519A4729-05C4-4D2F-AA85-A506D9DF58E6}" destId="{A5C05D85-0E8B-4DD0-A1FE-DD34CF81DB00}" srcOrd="2" destOrd="0" presId="urn:microsoft.com/office/officeart/2005/8/layout/hProcess7"/>
    <dgm:cxn modelId="{06F55B6F-4C8F-4B35-9347-3F28A9E9A943}" type="presParOf" srcId="{1137A0DB-0F28-4B12-915C-678AC5106889}" destId="{274D7512-F3C7-4AF4-8840-DCA8450FD4AD}" srcOrd="5" destOrd="0" presId="urn:microsoft.com/office/officeart/2005/8/layout/hProcess7"/>
    <dgm:cxn modelId="{3066131C-09E5-4876-9EEE-E06B2A5E70B0}" type="presParOf" srcId="{1137A0DB-0F28-4B12-915C-678AC5106889}" destId="{D642E1C7-37A4-472C-A36D-21BD890019A2}" srcOrd="6" destOrd="0" presId="urn:microsoft.com/office/officeart/2005/8/layout/hProcess7"/>
    <dgm:cxn modelId="{3938881C-0B3E-416D-9277-109AF3E5ED36}" type="presParOf" srcId="{D642E1C7-37A4-472C-A36D-21BD890019A2}" destId="{2A498879-4BB5-4E05-903E-DC3D76CC15FC}" srcOrd="0" destOrd="0" presId="urn:microsoft.com/office/officeart/2005/8/layout/hProcess7"/>
    <dgm:cxn modelId="{FA5C630F-4C08-408C-AA34-B2EF40B2576E}" type="presParOf" srcId="{D642E1C7-37A4-472C-A36D-21BD890019A2}" destId="{1AE455B5-2363-47B9-91A5-22CDBE64050A}" srcOrd="1" destOrd="0" presId="urn:microsoft.com/office/officeart/2005/8/layout/hProcess7"/>
    <dgm:cxn modelId="{4E13C5E9-59C8-4820-A9E8-40F02A00F937}" type="presParOf" srcId="{D642E1C7-37A4-472C-A36D-21BD890019A2}" destId="{2FF67F97-1D7D-4799-A67D-116F439B0AB9}" srcOrd="2" destOrd="0" presId="urn:microsoft.com/office/officeart/2005/8/layout/hProcess7"/>
    <dgm:cxn modelId="{6AAB266F-5CA0-4240-8816-3B5BEB0F0A80}" type="presParOf" srcId="{1137A0DB-0F28-4B12-915C-678AC5106889}" destId="{6AB5DB5E-298A-47C3-A592-B8150A1FC613}" srcOrd="7" destOrd="0" presId="urn:microsoft.com/office/officeart/2005/8/layout/hProcess7"/>
    <dgm:cxn modelId="{E6FD191A-1021-4A31-9673-D385DF6DB0F8}" type="presParOf" srcId="{1137A0DB-0F28-4B12-915C-678AC5106889}" destId="{4FA41E84-2956-406A-B2CA-9688C0555818}" srcOrd="8" destOrd="0" presId="urn:microsoft.com/office/officeart/2005/8/layout/hProcess7"/>
    <dgm:cxn modelId="{1CE2AE0E-BCAF-4B57-82C8-BF89C479D6F2}" type="presParOf" srcId="{4FA41E84-2956-406A-B2CA-9688C0555818}" destId="{A6CB1CC8-5E6C-4538-8B4E-3C0523984E13}" srcOrd="0" destOrd="0" presId="urn:microsoft.com/office/officeart/2005/8/layout/hProcess7"/>
    <dgm:cxn modelId="{EA701A5C-A53C-4119-B4DD-5E65A06B9086}" type="presParOf" srcId="{4FA41E84-2956-406A-B2CA-9688C0555818}" destId="{0E2B0B1C-F6A3-48EC-8881-031FF08997C4}" srcOrd="1" destOrd="0" presId="urn:microsoft.com/office/officeart/2005/8/layout/hProcess7"/>
    <dgm:cxn modelId="{24DB61FF-23E0-4FD2-822E-F9C4F60AAF69}" type="presParOf" srcId="{4FA41E84-2956-406A-B2CA-9688C0555818}" destId="{DB96B30C-B77B-48B4-9B97-7BACB53942E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6E184-BCFB-4986-863F-EA2929E794B0}">
      <dsp:nvSpPr>
        <dsp:cNvPr id="0" name=""/>
        <dsp:cNvSpPr/>
      </dsp:nvSpPr>
      <dsp:spPr>
        <a:xfrm>
          <a:off x="555" y="1052817"/>
          <a:ext cx="2391435" cy="286972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 dirty="0" err="1">
              <a:latin typeface="Agency FB" panose="020B0503020202020204" pitchFamily="34" charset="0"/>
            </a:rPr>
            <a:t>Yesterday</a:t>
          </a:r>
          <a:endParaRPr lang="en-IE" sz="2800" kern="1200" dirty="0">
            <a:latin typeface="Agency FB" panose="020B0503020202020204" pitchFamily="34" charset="0"/>
          </a:endParaRPr>
        </a:p>
      </dsp:txBody>
      <dsp:txXfrm rot="16200000">
        <a:off x="-936887" y="1990260"/>
        <a:ext cx="2353172" cy="478287"/>
      </dsp:txXfrm>
    </dsp:sp>
    <dsp:sp modelId="{01C2980F-A14A-40DF-9019-00819F72B6B1}">
      <dsp:nvSpPr>
        <dsp:cNvPr id="0" name=""/>
        <dsp:cNvSpPr/>
      </dsp:nvSpPr>
      <dsp:spPr>
        <a:xfrm>
          <a:off x="478842" y="1052817"/>
          <a:ext cx="1781619" cy="2869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The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emergence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of EOSC in the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context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of a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broader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EU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policy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on Open Science</a:t>
          </a:r>
          <a:endParaRPr lang="en-IE" sz="2000" kern="1200" dirty="0">
            <a:latin typeface="Agency FB" panose="020B0503020202020204" pitchFamily="34" charset="0"/>
          </a:endParaRPr>
        </a:p>
      </dsp:txBody>
      <dsp:txXfrm>
        <a:off x="478842" y="1052817"/>
        <a:ext cx="1781619" cy="2869722"/>
      </dsp:txXfrm>
    </dsp:sp>
    <dsp:sp modelId="{EE08BA79-162C-4267-B23C-91593E2BA602}">
      <dsp:nvSpPr>
        <dsp:cNvPr id="0" name=""/>
        <dsp:cNvSpPr/>
      </dsp:nvSpPr>
      <dsp:spPr>
        <a:xfrm>
          <a:off x="2475691" y="1052817"/>
          <a:ext cx="2391435" cy="2869722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 dirty="0" err="1">
              <a:latin typeface="Agency FB" panose="020B0503020202020204" pitchFamily="34" charset="0"/>
            </a:rPr>
            <a:t>Today</a:t>
          </a:r>
          <a:endParaRPr lang="en-IE" sz="2800" kern="1200" dirty="0">
            <a:latin typeface="Agency FB" panose="020B0503020202020204" pitchFamily="34" charset="0"/>
          </a:endParaRPr>
        </a:p>
      </dsp:txBody>
      <dsp:txXfrm rot="16200000">
        <a:off x="1538248" y="1990260"/>
        <a:ext cx="2353172" cy="478287"/>
      </dsp:txXfrm>
    </dsp:sp>
    <dsp:sp modelId="{0A148582-FB91-4E81-8F64-92E8400DE58B}">
      <dsp:nvSpPr>
        <dsp:cNvPr id="0" name=""/>
        <dsp:cNvSpPr/>
      </dsp:nvSpPr>
      <dsp:spPr>
        <a:xfrm rot="5400000">
          <a:off x="2276938" y="3331742"/>
          <a:ext cx="421419" cy="35871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05D85-0E8B-4DD0-A1FE-DD34CF81DB00}">
      <dsp:nvSpPr>
        <dsp:cNvPr id="0" name=""/>
        <dsp:cNvSpPr/>
      </dsp:nvSpPr>
      <dsp:spPr>
        <a:xfrm>
          <a:off x="2953978" y="1052817"/>
          <a:ext cx="1781619" cy="2869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Towards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the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creation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of EOSC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Federation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: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The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deployment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</a:rPr>
            <a:t> of the EOSC EU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</a:rPr>
            <a:t>node</a:t>
          </a:r>
          <a:endParaRPr lang="en-IE" sz="2000" kern="1200" dirty="0">
            <a:latin typeface="Agency FB" panose="020B0503020202020204" pitchFamily="34" charset="0"/>
          </a:endParaRPr>
        </a:p>
      </dsp:txBody>
      <dsp:txXfrm>
        <a:off x="2953978" y="1052817"/>
        <a:ext cx="1781619" cy="2869722"/>
      </dsp:txXfrm>
    </dsp:sp>
    <dsp:sp modelId="{A6CB1CC8-5E6C-4538-8B4E-3C0523984E13}">
      <dsp:nvSpPr>
        <dsp:cNvPr id="0" name=""/>
        <dsp:cNvSpPr/>
      </dsp:nvSpPr>
      <dsp:spPr>
        <a:xfrm>
          <a:off x="4950827" y="1052817"/>
          <a:ext cx="2391435" cy="2869722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 dirty="0" err="1">
              <a:latin typeface="Agency FB" panose="020B0503020202020204" pitchFamily="34" charset="0"/>
            </a:rPr>
            <a:t>Tomorrow</a:t>
          </a:r>
          <a:endParaRPr lang="en-IE" sz="2800" kern="1200" dirty="0">
            <a:latin typeface="Agency FB" panose="020B0503020202020204" pitchFamily="34" charset="0"/>
          </a:endParaRPr>
        </a:p>
      </dsp:txBody>
      <dsp:txXfrm rot="16200000">
        <a:off x="4013384" y="1990260"/>
        <a:ext cx="2353172" cy="478287"/>
      </dsp:txXfrm>
    </dsp:sp>
    <dsp:sp modelId="{1AE455B5-2363-47B9-91A5-22CDBE64050A}">
      <dsp:nvSpPr>
        <dsp:cNvPr id="0" name=""/>
        <dsp:cNvSpPr/>
      </dsp:nvSpPr>
      <dsp:spPr>
        <a:xfrm rot="5400000">
          <a:off x="4752074" y="3331742"/>
          <a:ext cx="421419" cy="35871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6B30C-B77B-48B4-9B97-7BACB53942EE}">
      <dsp:nvSpPr>
        <dsp:cNvPr id="0" name=""/>
        <dsp:cNvSpPr/>
      </dsp:nvSpPr>
      <dsp:spPr>
        <a:xfrm>
          <a:off x="5429114" y="1052817"/>
          <a:ext cx="1781619" cy="2869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  <a:cs typeface="Aldhabi" panose="020F0502020204030204" pitchFamily="2" charset="-78"/>
            </a:rPr>
            <a:t>EOSC post-2027: Scenarios </a:t>
          </a:r>
          <a:r>
            <a:rPr lang="fr-BE" sz="2000" kern="1200" dirty="0" err="1">
              <a:solidFill>
                <a:srgbClr val="002060"/>
              </a:solidFill>
              <a:latin typeface="Agency FB" panose="020B0503020202020204" pitchFamily="34" charset="0"/>
              <a:cs typeface="Aldhabi" panose="020F0502020204030204" pitchFamily="2" charset="-78"/>
            </a:rPr>
            <a:t>under</a:t>
          </a:r>
          <a:r>
            <a:rPr lang="fr-BE" sz="2000" kern="1200" dirty="0">
              <a:solidFill>
                <a:srgbClr val="002060"/>
              </a:solidFill>
              <a:latin typeface="Agency FB" panose="020B0503020202020204" pitchFamily="34" charset="0"/>
              <a:cs typeface="Aldhabi" panose="020F0502020204030204" pitchFamily="2" charset="-78"/>
            </a:rPr>
            <a:t> discussion </a:t>
          </a:r>
          <a:endParaRPr lang="en-IE" sz="2000" kern="1200" dirty="0">
            <a:latin typeface="Agency FB" panose="020B0503020202020204" pitchFamily="34" charset="0"/>
            <a:cs typeface="Aldhabi" panose="020F0502020204030204" pitchFamily="2" charset="-78"/>
          </a:endParaRPr>
        </a:p>
      </dsp:txBody>
      <dsp:txXfrm>
        <a:off x="5429114" y="1052817"/>
        <a:ext cx="1781619" cy="2869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E7C8E3-D3B6-13D5-690B-775926B22E1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7BB6E-8938-64F3-9975-B0E71BB81BD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200FDE-9BE0-4402-9836-FD05DB8BB799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18/04/2024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82AF4-5099-D6C7-8194-205A3D3B5B1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27FCB-AD0C-4318-876A-C7411DDC093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1352C6-C0FE-4C43-8175-0F132E1C0CD1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580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780700-A97C-485A-59D1-20211BCAA33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135BA-DAB9-1B6D-5230-4842DE46CDB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B7D5597-7947-423C-A838-A85AD376FBF6}" type="datetime1">
              <a:rPr lang="en-GB"/>
              <a:pPr lvl="0"/>
              <a:t>18/04/2024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48470B-D888-7D91-0FEB-11A5D77804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4EA667A-A4E4-CC9E-7DEA-8E1FFC0F449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16998-92F3-085B-B4F1-7C417D2EBD3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AC34-A158-F7AA-32C9-E7A17F103B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CF331D0-3CDF-4079-9905-7A335B1FC44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6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%28CC-BY%29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2ED60-C854-F45F-6935-360A5FDEC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DEA21-1A80-BDFB-0B63-65AB658FB6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86388-0639-420E-B2F2-E9D6823BD3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7F7644D-BAFE-402A-A764-30E0FAE8AADD}" type="slidenum"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Update/add/delete parts of the</a:t>
            </a:r>
            <a:r>
              <a:rPr lang="en-IE" baseline="0" dirty="0"/>
              <a:t> copy right notice where appropriate.</a:t>
            </a:r>
          </a:p>
          <a:p>
            <a:r>
              <a:rPr lang="en-IE" baseline="0" dirty="0"/>
              <a:t>More information: </a:t>
            </a:r>
            <a:r>
              <a:rPr lang="en-GB" dirty="0">
                <a:hlinkClick r:id="rId3"/>
              </a:rPr>
              <a:t>https://myintracomm.ec.europa.eu/corp/intellectual-property/Documents/2019_Reuse-guidelines%28CC-BY%29.pdf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0A0438-B023-C8F4-9E25-35E9C5C082A2}"/>
              </a:ext>
            </a:extLst>
          </p:cNvPr>
          <p:cNvSpPr/>
          <p:nvPr/>
        </p:nvSpPr>
        <p:spPr>
          <a:xfrm>
            <a:off x="0" y="0"/>
            <a:ext cx="12191996" cy="1078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C4CD13-FC61-83AB-3288-C3342B3F7056}"/>
              </a:ext>
            </a:extLst>
          </p:cNvPr>
          <p:cNvSpPr/>
          <p:nvPr/>
        </p:nvSpPr>
        <p:spPr>
          <a:xfrm>
            <a:off x="0" y="1078169"/>
            <a:ext cx="12191996" cy="5779830"/>
          </a:xfrm>
          <a:prstGeom prst="rect">
            <a:avLst/>
          </a:prstGeom>
          <a:solidFill>
            <a:srgbClr val="0356B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ED8D2F"/>
              </a:solidFill>
              <a:uFillTx/>
              <a:latin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3C6304-07CE-840E-98E5-61BA47FD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34" y="258043"/>
            <a:ext cx="1659791" cy="11524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16BC2B-E676-16C7-556B-0541E44F85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1347" y="1992569"/>
            <a:ext cx="10065221" cy="2149525"/>
          </a:xfrm>
        </p:spPr>
        <p:txBody>
          <a:bodyPr wrap="none"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03AB4A6-E889-EFC7-475A-6EDCCBFB1E25}"/>
              </a:ext>
            </a:extLst>
          </p:cNvPr>
          <p:cNvCxnSpPr/>
          <p:nvPr/>
        </p:nvCxnSpPr>
        <p:spPr>
          <a:xfrm>
            <a:off x="838203" y="1978926"/>
            <a:ext cx="0" cy="487907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315FAA07-497C-C129-D52D-0695959844AE}"/>
              </a:ext>
            </a:extLst>
          </p:cNvPr>
          <p:cNvSpPr/>
          <p:nvPr/>
        </p:nvSpPr>
        <p:spPr>
          <a:xfrm>
            <a:off x="5741160" y="6619167"/>
            <a:ext cx="707407" cy="240596"/>
          </a:xfrm>
          <a:prstGeom prst="rect">
            <a:avLst/>
          </a:prstGeom>
          <a:solidFill>
            <a:srgbClr val="00449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3FBC1F-01A4-4595-6B07-473D19523A9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71347" y="4418051"/>
            <a:ext cx="10065221" cy="897757"/>
          </a:xfrm>
        </p:spPr>
        <p:txBody>
          <a:bodyPr/>
          <a:lstStyle>
            <a:lvl1pPr marL="0" indent="0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746F8D0A-27C4-EBA5-1962-E38A048C04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5557906"/>
            <a:ext cx="5040309" cy="528998"/>
          </a:xfrm>
        </p:spPr>
        <p:txBody>
          <a:bodyPr/>
          <a:lstStyle>
            <a:lvl1pPr marL="0" indent="0" algn="r">
              <a:buNone/>
              <a:defRPr sz="2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9555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439A0FE-A4F6-1C49-64A5-BB23CCE8E3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02253" y="1825627"/>
            <a:ext cx="5327998" cy="3906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3E730C6-E048-1687-7FCE-BA17C9768E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33AF59-F2ED-4EBA-858F-2FBD6B4FC16B}" type="slidenum">
              <a:t>‹#›</a:t>
            </a:fld>
            <a:endParaRPr lang="en-GB"/>
          </a:p>
        </p:txBody>
      </p: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D335CABD-A78E-3D47-44C7-4338D3F1E2FC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654FEAC-0DB6-3DB0-79D1-FC62FC9336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14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A6D3CB1-4B7D-C1A2-88AD-4B033ABD04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822529-FE79-454C-ACB4-AABA77B38A6D}" type="slidenum"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13D90-7829-54B6-FFEF-4006290A579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4982" y="1825627"/>
            <a:ext cx="3358490" cy="37631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0A7049-8CED-AFB1-521A-D2D4B6BE876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71761" y="1825627"/>
            <a:ext cx="3358490" cy="37631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B534BE05-2B48-745B-61B7-D28F492EC53C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B162682-773E-C4D3-EEBF-2A38C14C38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50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2B72D83-63F7-0961-C071-9D0E54A311B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9784" y="2505071"/>
            <a:ext cx="5157782" cy="30973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12E7CA6-6570-BDF9-1126-DE62AB027D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034EA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8D6BB0-DF8D-1379-E0C6-4E73C832437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200" y="2505071"/>
            <a:ext cx="5183184" cy="30973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CDB7D5AF-A885-CD2B-8559-65147EBFAC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3C78D5-B275-4B49-8607-9E20E932A0F2}" type="slidenum">
              <a:t>‹#›</a:t>
            </a:fld>
            <a:endParaRPr lang="en-GB"/>
          </a:p>
        </p:txBody>
      </p: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680D88F3-901B-F1BC-C5A0-7CAF64F6C0C1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2C11895-F40C-36DF-1A3A-FB317A6FD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9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3CC5280F-C949-9353-BE0B-788D21192CA3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BB5550D-27DD-8B29-BD00-4BFA4B360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4817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D47917B4-2DF2-43F8-23EB-95EC4792BA4A}"/>
              </a:ext>
            </a:extLst>
          </p:cNvPr>
          <p:cNvSpPr/>
          <p:nvPr/>
        </p:nvSpPr>
        <p:spPr>
          <a:xfrm>
            <a:off x="3214051" y="1992569"/>
            <a:ext cx="8550325" cy="361665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4AD3E12-C8A4-123A-2D00-AC68F176A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450" y="743800"/>
            <a:ext cx="544927" cy="5449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B70414-BFB4-BF20-323D-966A0353713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538334" y="1992569"/>
            <a:ext cx="8226042" cy="3616653"/>
          </a:xfrm>
          <a:solidFill>
            <a:srgbClr val="FFFFFF"/>
          </a:solidFill>
        </p:spPr>
        <p:txBody>
          <a:bodyPr lIns="359999" tIns="359999" rIns="359999" bIns="359999" anchor="ctr"/>
          <a:lstStyle>
            <a:lvl1pPr marL="0" indent="0">
              <a:buNone/>
              <a:defRPr i="1">
                <a:solidFill>
                  <a:srgbClr val="034EA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243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1C1BD76-CC67-4773-86AE-99897BEE0F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AE4347-7056-4F02-B126-BCAB24F1ADCE}" type="slidenum">
              <a:t>‹#›</a:t>
            </a:fld>
            <a:endParaRPr lang="en-GB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01D93B4-8017-592C-E2ED-CBAEDEF40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17053" y="482858"/>
            <a:ext cx="4669264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86CD57D-9B7F-D979-C89C-3DA3676321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46387" y="-46387"/>
            <a:ext cx="6142381" cy="6964015"/>
          </a:xfrm>
          <a:solidFill>
            <a:srgbClr val="D3E8F9"/>
          </a:solidFill>
          <a:ln w="28575">
            <a:solidFill>
              <a:srgbClr val="FFC000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64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7FB01F5A-BE97-9CC8-9DD4-59CE857AFDC2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216471A-BB95-D27B-994B-2AC35A3CD6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03A8B58-1758-9331-D001-2650FC1841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70717" y="2284664"/>
            <a:ext cx="3141658" cy="2090739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E3FE12-41E7-E651-C397-A487D59227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01449" y="2284664"/>
            <a:ext cx="3141658" cy="2090739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DDDFB35-96E6-51AF-7EC8-D0E707D5CA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436083" y="2284664"/>
            <a:ext cx="3141658" cy="2090739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BD126B2-B0C9-0DCE-113D-3EEBC41908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06770" y="4038685"/>
            <a:ext cx="2669554" cy="1524231"/>
          </a:xfrm>
          <a:solidFill>
            <a:srgbClr val="FFFFFF"/>
          </a:solidFill>
        </p:spPr>
        <p:txBody>
          <a:bodyPr tIns="90004"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A5C9FA4-AF9C-F869-B297-33AFC7F773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72135" y="4041940"/>
            <a:ext cx="2669554" cy="1524231"/>
          </a:xfrm>
          <a:solidFill>
            <a:srgbClr val="FFFFFF"/>
          </a:solidFill>
        </p:spPr>
        <p:txBody>
          <a:bodyPr tIns="90004"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D454150-5C28-D473-26C2-E041F615D4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37501" y="4037432"/>
            <a:ext cx="2669554" cy="1524231"/>
          </a:xfrm>
          <a:solidFill>
            <a:srgbClr val="FFFFFF"/>
          </a:solidFill>
        </p:spPr>
        <p:txBody>
          <a:bodyPr tIns="90004"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649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C3A2375D-6395-F2A6-F60F-240A202DB6CC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6674655-3E4B-51B8-09AD-2CEE2158A6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1862290-729B-08C3-881F-38F4ABB7BF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13872" y="2159959"/>
            <a:ext cx="2461592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CCE3855-CAA6-1D6B-4995-FA7C98DBCF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13872" y="3968880"/>
            <a:ext cx="2461592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B3BAE8-262F-357B-4960-BAA883A57EB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24548" y="2159959"/>
            <a:ext cx="2461592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31B609-6DF3-5CDA-F835-BBF1018756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35224" y="3968880"/>
            <a:ext cx="2520004" cy="1638156"/>
          </a:xfrm>
        </p:spPr>
        <p:txBody>
          <a:bodyPr tIns="90004"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433A8DB-EAD6-EC51-B36A-5368E1031C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33619" y="2159959"/>
            <a:ext cx="2520004" cy="1638156"/>
          </a:xfrm>
        </p:spPr>
        <p:txBody>
          <a:bodyPr tIns="90004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998926A-348D-F94C-AC63-5F8992092E4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24548" y="3968880"/>
            <a:ext cx="2461592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3693634-1851-5696-84E1-AE33B57F76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33619" y="3968880"/>
            <a:ext cx="2520004" cy="1638156"/>
          </a:xfrm>
        </p:spPr>
        <p:txBody>
          <a:bodyPr tIns="90004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ABBBB52-DB16-A475-CAB8-B861CD1A24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66322" y="2159959"/>
            <a:ext cx="2520004" cy="1638156"/>
          </a:xfrm>
        </p:spPr>
        <p:txBody>
          <a:bodyPr tIns="90004"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416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412AB-BCF6-CA1D-3B11-B604998130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46639"/>
            <a:ext cx="10515600" cy="782360"/>
          </a:xfrm>
          <a:solidFill>
            <a:srgbClr val="FFFFFF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51F35-A522-D36D-39A1-D20F90E09D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393043-DD79-460B-A692-8EA40A3D568C}" type="slidenum">
              <a:t>‹#›</a:t>
            </a:fld>
            <a:endParaRPr lang="en-GB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6A8E64E-530E-D8D8-3487-44D55DCB50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3630616"/>
            <a:ext cx="10515600" cy="203517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33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6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18606F7-AA4A-221F-4B95-7108C29E6E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D946B2-BED9-46A1-8C63-5B81041DF86C}" type="slidenum">
              <a:t>‹#›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FD02E3B-A921-4FB0-8C7E-54F2BFC96937}"/>
              </a:ext>
            </a:extLst>
          </p:cNvPr>
          <p:cNvSpPr/>
          <p:nvPr/>
        </p:nvSpPr>
        <p:spPr>
          <a:xfrm>
            <a:off x="0" y="0"/>
            <a:ext cx="12191996" cy="1078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E4D11F-D7DF-0B99-FFC4-7E34287F11A5}"/>
              </a:ext>
            </a:extLst>
          </p:cNvPr>
          <p:cNvSpPr/>
          <p:nvPr/>
        </p:nvSpPr>
        <p:spPr>
          <a:xfrm>
            <a:off x="0" y="1078178"/>
            <a:ext cx="12191996" cy="2890802"/>
          </a:xfrm>
          <a:prstGeom prst="rect">
            <a:avLst/>
          </a:prstGeom>
          <a:solidFill>
            <a:srgbClr val="0356B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ED8D2F"/>
              </a:solidFill>
              <a:uFillTx/>
              <a:latin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040597-5F51-8A03-071C-C8B7E99F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34" y="258043"/>
            <a:ext cx="1659791" cy="11524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95E385-4918-AC29-D8C2-9A33BA13C3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1347" y="1992569"/>
            <a:ext cx="10065221" cy="872648"/>
          </a:xfrm>
        </p:spPr>
        <p:txBody>
          <a:bodyPr anchor="t"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FDC19D-51D0-C4E1-DE18-07D264B171D6}"/>
              </a:ext>
            </a:extLst>
          </p:cNvPr>
          <p:cNvCxnSpPr/>
          <p:nvPr/>
        </p:nvCxnSpPr>
        <p:spPr>
          <a:xfrm>
            <a:off x="838203" y="1978926"/>
            <a:ext cx="0" cy="487907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Rectangle 10">
            <a:extLst>
              <a:ext uri="{FF2B5EF4-FFF2-40B4-BE49-F238E27FC236}">
                <a16:creationId xmlns:a16="http://schemas.microsoft.com/office/drawing/2014/main" id="{FDE25069-C158-D9C7-EA7A-427ABF765F31}"/>
              </a:ext>
            </a:extLst>
          </p:cNvPr>
          <p:cNvSpPr/>
          <p:nvPr/>
        </p:nvSpPr>
        <p:spPr>
          <a:xfrm>
            <a:off x="5741160" y="6619167"/>
            <a:ext cx="707407" cy="240596"/>
          </a:xfrm>
          <a:prstGeom prst="rect">
            <a:avLst/>
          </a:prstGeom>
          <a:solidFill>
            <a:srgbClr val="00449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4A80634-ED78-1EF2-4101-6DABEF8A122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71347" y="3067464"/>
            <a:ext cx="10065221" cy="897757"/>
          </a:xfrm>
        </p:spPr>
        <p:txBody>
          <a:bodyPr/>
          <a:lstStyle>
            <a:lvl1pPr marL="0" indent="0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9A6123DF-65B9-87D3-9257-49E35C3EC3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5783534"/>
            <a:ext cx="5040309" cy="528998"/>
          </a:xfrm>
        </p:spPr>
        <p:txBody>
          <a:bodyPr anchor="b"/>
          <a:lstStyle>
            <a:lvl1pPr marL="0" indent="0" algn="r">
              <a:buNone/>
              <a:defRPr sz="2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463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;p4">
            <a:extLst>
              <a:ext uri="{FF2B5EF4-FFF2-40B4-BE49-F238E27FC236}">
                <a16:creationId xmlns:a16="http://schemas.microsoft.com/office/drawing/2014/main" id="{D0AE3FB8-0411-780F-B63C-8444E99FA7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3" y="1207803"/>
            <a:ext cx="11360798" cy="4555202"/>
          </a:xfrm>
        </p:spPr>
        <p:txBody>
          <a:bodyPr lIns="91421" tIns="91421" rIns="91421" bIns="91421">
            <a:normAutofit/>
          </a:bodyPr>
          <a:lstStyle>
            <a:lvl1pPr marL="609584" indent="-457190">
              <a:spcAft>
                <a:spcPts val="0"/>
              </a:spcAft>
              <a:buClr>
                <a:srgbClr val="DD2B6C"/>
              </a:buClr>
              <a:buSzPts val="1800"/>
              <a:buFont typeface="IBM Plex Sans"/>
              <a:buChar char="●"/>
              <a:defRPr lang="en-IE">
                <a:latin typeface="IBM Plex Sans"/>
                <a:ea typeface="IBM Plex Sans"/>
                <a:cs typeface="IBM Plex Sans"/>
              </a:defRPr>
            </a:lvl1pPr>
          </a:lstStyle>
          <a:p>
            <a:pPr lvl="0"/>
            <a:endParaRPr lang="en-IE"/>
          </a:p>
        </p:txBody>
      </p:sp>
      <p:sp>
        <p:nvSpPr>
          <p:cNvPr id="3" name="Google Shape;29;p4">
            <a:extLst>
              <a:ext uri="{FF2B5EF4-FFF2-40B4-BE49-F238E27FC236}">
                <a16:creationId xmlns:a16="http://schemas.microsoft.com/office/drawing/2014/main" id="{71B3F750-8AA6-6905-A36A-2B78924FB64B}"/>
              </a:ext>
            </a:extLst>
          </p:cNvPr>
          <p:cNvSpPr/>
          <p:nvPr/>
        </p:nvSpPr>
        <p:spPr>
          <a:xfrm>
            <a:off x="-2619198" y="6530635"/>
            <a:ext cx="17430402" cy="32199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121898" tIns="121898" rIns="121898" bIns="1218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0" i="0" u="none" strike="noStrike" kern="1200" cap="none" spc="0" baseline="0">
              <a:solidFill>
                <a:srgbClr val="4D4D4D"/>
              </a:solidFill>
              <a:uFillTx/>
              <a:latin typeface="Arial"/>
            </a:endParaRPr>
          </a:p>
        </p:txBody>
      </p:sp>
      <p:grpSp>
        <p:nvGrpSpPr>
          <p:cNvPr id="4" name="Google Shape;30;p4">
            <a:extLst>
              <a:ext uri="{FF2B5EF4-FFF2-40B4-BE49-F238E27FC236}">
                <a16:creationId xmlns:a16="http://schemas.microsoft.com/office/drawing/2014/main" id="{65634DBF-7865-354B-181A-B9E084DCF5D6}"/>
              </a:ext>
            </a:extLst>
          </p:cNvPr>
          <p:cNvGrpSpPr/>
          <p:nvPr/>
        </p:nvGrpSpPr>
        <p:grpSpPr>
          <a:xfrm>
            <a:off x="0" y="6530599"/>
            <a:ext cx="5172970" cy="322051"/>
            <a:chOff x="0" y="6530599"/>
            <a:chExt cx="5172970" cy="322051"/>
          </a:xfrm>
        </p:grpSpPr>
        <p:sp>
          <p:nvSpPr>
            <p:cNvPr id="5" name="Google Shape;31;p4">
              <a:extLst>
                <a:ext uri="{FF2B5EF4-FFF2-40B4-BE49-F238E27FC236}">
                  <a16:creationId xmlns:a16="http://schemas.microsoft.com/office/drawing/2014/main" id="{9D5BC1EC-4BF5-E7FA-14EB-036C9675147B}"/>
                </a:ext>
              </a:extLst>
            </p:cNvPr>
            <p:cNvSpPr/>
            <p:nvPr/>
          </p:nvSpPr>
          <p:spPr>
            <a:xfrm>
              <a:off x="0" y="6530599"/>
              <a:ext cx="5001603" cy="321996"/>
            </a:xfrm>
            <a:prstGeom prst="rect">
              <a:avLst/>
            </a:prstGeom>
            <a:solidFill>
              <a:srgbClr val="DD2B6C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24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endParaRPr>
            </a:p>
          </p:txBody>
        </p:sp>
        <p:pic>
          <p:nvPicPr>
            <p:cNvPr id="6" name="Google Shape;32;p4">
              <a:extLst>
                <a:ext uri="{FF2B5EF4-FFF2-40B4-BE49-F238E27FC236}">
                  <a16:creationId xmlns:a16="http://schemas.microsoft.com/office/drawing/2014/main" id="{0A599266-F4D3-1FCF-1683-8DD5339E2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50928" y="6530608"/>
              <a:ext cx="322042" cy="32204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7" name="Google Shape;33;p4">
            <a:extLst>
              <a:ext uri="{FF2B5EF4-FFF2-40B4-BE49-F238E27FC236}">
                <a16:creationId xmlns:a16="http://schemas.microsoft.com/office/drawing/2014/main" id="{4EB9EDE0-98AB-F425-2633-3F2D7F4C1E16}"/>
              </a:ext>
            </a:extLst>
          </p:cNvPr>
          <p:cNvGrpSpPr/>
          <p:nvPr/>
        </p:nvGrpSpPr>
        <p:grpSpPr>
          <a:xfrm>
            <a:off x="7092827" y="6530955"/>
            <a:ext cx="5099179" cy="322042"/>
            <a:chOff x="7092827" y="6530955"/>
            <a:chExt cx="5099179" cy="322042"/>
          </a:xfrm>
        </p:grpSpPr>
        <p:sp>
          <p:nvSpPr>
            <p:cNvPr id="8" name="Google Shape;34;p4">
              <a:extLst>
                <a:ext uri="{FF2B5EF4-FFF2-40B4-BE49-F238E27FC236}">
                  <a16:creationId xmlns:a16="http://schemas.microsoft.com/office/drawing/2014/main" id="{935EC529-0C24-9641-39D0-E50B710C6301}"/>
                </a:ext>
              </a:extLst>
            </p:cNvPr>
            <p:cNvSpPr/>
            <p:nvPr/>
          </p:nvSpPr>
          <p:spPr>
            <a:xfrm flipH="1">
              <a:off x="7264405" y="6530964"/>
              <a:ext cx="4927601" cy="321996"/>
            </a:xfrm>
            <a:prstGeom prst="rect">
              <a:avLst/>
            </a:prstGeom>
            <a:solidFill>
              <a:srgbClr val="DD2B6C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24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endParaRPr>
            </a:p>
          </p:txBody>
        </p:sp>
        <p:pic>
          <p:nvPicPr>
            <p:cNvPr id="9" name="Google Shape;35;p4">
              <a:extLst>
                <a:ext uri="{FF2B5EF4-FFF2-40B4-BE49-F238E27FC236}">
                  <a16:creationId xmlns:a16="http://schemas.microsoft.com/office/drawing/2014/main" id="{3215A54E-69A7-6663-F13B-672A97479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092827" y="6530955"/>
              <a:ext cx="322042" cy="32204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0" name="Google Shape;36;p4">
            <a:extLst>
              <a:ext uri="{FF2B5EF4-FFF2-40B4-BE49-F238E27FC236}">
                <a16:creationId xmlns:a16="http://schemas.microsoft.com/office/drawing/2014/main" id="{B6F8E530-FC60-8E36-3321-D65B32D417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7236" y="0"/>
            <a:ext cx="3067967" cy="9213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oogle Shape;37;p4">
            <a:extLst>
              <a:ext uri="{FF2B5EF4-FFF2-40B4-BE49-F238E27FC236}">
                <a16:creationId xmlns:a16="http://schemas.microsoft.com/office/drawing/2014/main" id="{151BEB29-704F-27AC-55D7-8862B7A885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3506" y="6579080"/>
            <a:ext cx="338776" cy="2258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72277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99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64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99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675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743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85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918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99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6F890D64-00F3-238F-D1DF-C05AA5FF908A}"/>
              </a:ext>
            </a:extLst>
          </p:cNvPr>
          <p:cNvSpPr/>
          <p:nvPr/>
        </p:nvSpPr>
        <p:spPr>
          <a:xfrm>
            <a:off x="5285" y="1078169"/>
            <a:ext cx="12197346" cy="5783241"/>
          </a:xfrm>
          <a:prstGeom prst="rect">
            <a:avLst/>
          </a:prstGeom>
          <a:solidFill>
            <a:srgbClr val="024EA2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ED8D2F"/>
              </a:solidFill>
              <a:uFillTx/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6F3DD24-30EB-3F90-0BE5-76997E6227B9}"/>
              </a:ext>
            </a:extLst>
          </p:cNvPr>
          <p:cNvSpPr/>
          <p:nvPr/>
        </p:nvSpPr>
        <p:spPr>
          <a:xfrm>
            <a:off x="0" y="0"/>
            <a:ext cx="12191996" cy="1078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7C201-1CD4-0DD6-AC50-6D006F3A2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1347" y="1992569"/>
            <a:ext cx="10065221" cy="2149525"/>
          </a:xfrm>
        </p:spPr>
        <p:txBody>
          <a:bodyPr wrap="none"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6FF30B14-180F-6C05-EC5C-9032DF224C70}"/>
              </a:ext>
            </a:extLst>
          </p:cNvPr>
          <p:cNvCxnSpPr/>
          <p:nvPr/>
        </p:nvCxnSpPr>
        <p:spPr>
          <a:xfrm>
            <a:off x="838203" y="1978926"/>
            <a:ext cx="0" cy="487907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Rectangle 10">
            <a:extLst>
              <a:ext uri="{FF2B5EF4-FFF2-40B4-BE49-F238E27FC236}">
                <a16:creationId xmlns:a16="http://schemas.microsoft.com/office/drawing/2014/main" id="{D964DA44-E67B-7B18-1815-3BD4CA20FC99}"/>
              </a:ext>
            </a:extLst>
          </p:cNvPr>
          <p:cNvSpPr/>
          <p:nvPr/>
        </p:nvSpPr>
        <p:spPr>
          <a:xfrm>
            <a:off x="5741160" y="6619167"/>
            <a:ext cx="707407" cy="240596"/>
          </a:xfrm>
          <a:prstGeom prst="rect">
            <a:avLst/>
          </a:prstGeom>
          <a:solidFill>
            <a:srgbClr val="00449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F94415-08FB-C0CA-4DE8-206A537760F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71347" y="4418051"/>
            <a:ext cx="10065221" cy="897757"/>
          </a:xfrm>
        </p:spPr>
        <p:txBody>
          <a:bodyPr wrap="none"/>
          <a:lstStyle>
            <a:lvl1pPr marL="0" indent="0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F649B79-E753-E87C-42A4-17271AB9F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34" y="258043"/>
            <a:ext cx="1659791" cy="11524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A518831E-AE30-AEF0-BA48-926571CAA3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5557906"/>
            <a:ext cx="5040309" cy="528998"/>
          </a:xfrm>
        </p:spPr>
        <p:txBody>
          <a:bodyPr wrap="none"/>
          <a:lstStyle>
            <a:lvl1pPr marL="0" indent="0" algn="r">
              <a:buNone/>
              <a:defRPr sz="2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97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258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64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61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15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518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84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165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815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594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91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EF8B-EE9F-EF66-995F-3B44F56807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70186" y="1122361"/>
            <a:ext cx="10676040" cy="2387598"/>
          </a:xfrm>
        </p:spPr>
        <p:txBody>
          <a:bodyPr/>
          <a:lstStyle>
            <a:lvl1pPr>
              <a:defRPr sz="60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00390-B993-73C6-4648-891196D9DD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70186" y="3602041"/>
            <a:ext cx="10676040" cy="1655758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6BF5E1-1AE0-AFB5-1753-F26EA43916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C4FEAD0-8302-4E4A-B4E8-61A05E85C40F}" type="slidenum">
              <a:t>‹#›</a:t>
            </a:fld>
            <a:endParaRPr lang="en-GB"/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58E65788-B4AC-13CB-87DE-480B7976D191}"/>
              </a:ext>
            </a:extLst>
          </p:cNvPr>
          <p:cNvCxnSpPr/>
          <p:nvPr/>
        </p:nvCxnSpPr>
        <p:spPr>
          <a:xfrm>
            <a:off x="838203" y="0"/>
            <a:ext cx="0" cy="329593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7E9581FD-C80C-DF7E-69DA-EDCD20F5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712" y="6045253"/>
            <a:ext cx="1718514" cy="4511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66643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51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3F3C72-AD44-5583-857E-8662B9FCD0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88A8EF-0938-48B9-980F-67AD26D75294}" type="slidenum">
              <a:t>‹#›</a:t>
            </a:fld>
            <a:endParaRPr lang="en-GB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72F1E95-1997-E1D2-09A4-8E783C5E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48" y="6045866"/>
            <a:ext cx="1716200" cy="4505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3E0848-89DF-E513-281B-84AD6AA20E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7016" y="1122361"/>
            <a:ext cx="10156295" cy="2387598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F530367B-DB52-D8F0-661E-DAC9FE34B105}"/>
              </a:ext>
            </a:extLst>
          </p:cNvPr>
          <p:cNvCxnSpPr/>
          <p:nvPr/>
        </p:nvCxnSpPr>
        <p:spPr>
          <a:xfrm>
            <a:off x="838203" y="0"/>
            <a:ext cx="0" cy="3295936"/>
          </a:xfrm>
          <a:prstGeom prst="straightConnector1">
            <a:avLst/>
          </a:prstGeom>
          <a:noFill/>
          <a:ln w="28575" cap="flat">
            <a:solidFill>
              <a:srgbClr val="034EA2"/>
            </a:solidFill>
            <a:prstDash val="solid"/>
            <a:miter/>
          </a:ln>
        </p:spPr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D8923842-967D-77C8-9ACC-811EE7810C9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70186" y="3602041"/>
            <a:ext cx="10156295" cy="16557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1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54A08BF-0A57-476F-FB9B-D132138529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B1DCEB-1167-4E3B-B713-C5E9985E8233}" type="slidenum"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7FAE2A-1007-B8B8-089F-4B52402956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7016" y="1122361"/>
            <a:ext cx="10156295" cy="1240347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DD390753-9E4B-DF80-33D9-08D7DBF2243C}"/>
              </a:ext>
            </a:extLst>
          </p:cNvPr>
          <p:cNvCxnSpPr/>
          <p:nvPr/>
        </p:nvCxnSpPr>
        <p:spPr>
          <a:xfrm>
            <a:off x="838203" y="0"/>
            <a:ext cx="0" cy="2362709"/>
          </a:xfrm>
          <a:prstGeom prst="straightConnector1">
            <a:avLst/>
          </a:prstGeom>
          <a:noFill/>
          <a:ln w="28575" cap="flat">
            <a:solidFill>
              <a:srgbClr val="034EA2"/>
            </a:solidFill>
            <a:prstDash val="solid"/>
            <a:miter/>
          </a:ln>
        </p:spPr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CD013224-1088-1491-65D3-D4EAC6607E2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4160821"/>
            <a:ext cx="10889443" cy="1620143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497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51D50F-2589-38B8-7627-6AB3AAD7AA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199C8C-F126-4E2A-B9B0-9AD77E2056EA}" type="slidenum"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CC9E51-0262-F5AA-9C03-36C6383C70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7016" y="1122361"/>
            <a:ext cx="10156295" cy="1240347"/>
          </a:xfrm>
        </p:spPr>
        <p:txBody>
          <a:bodyPr/>
          <a:lstStyle>
            <a:lvl1pPr>
              <a:defRPr sz="60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C6BA2E29-2329-33C2-F12B-04BB1E40223D}"/>
              </a:ext>
            </a:extLst>
          </p:cNvPr>
          <p:cNvCxnSpPr/>
          <p:nvPr/>
        </p:nvCxnSpPr>
        <p:spPr>
          <a:xfrm>
            <a:off x="838203" y="0"/>
            <a:ext cx="0" cy="2362709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68941EB0-9B31-B03E-9F7F-C1AB2BA642E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4160821"/>
            <a:ext cx="10889443" cy="1620143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11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09921D-925A-9D17-9DE1-91B9AFFDD4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F6A15F-9796-434B-BCF3-658333C37B8C}" type="slidenum">
              <a:t>‹#›</a:t>
            </a:fld>
            <a:endParaRPr lang="en-GB"/>
          </a:p>
        </p:txBody>
      </p:sp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DBE4584B-5C8F-245B-D4FD-13C22FD5FEFE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B2EEA87-0B9D-FDAD-32EC-D857A57B65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8118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62B623C-A41F-F024-E72F-05771B96325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02253" y="1825627"/>
            <a:ext cx="5327998" cy="39064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9FD4FFF-3024-21B0-1FA3-3EA3672BDD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430DBD-E171-486F-8AEF-FD7485CB62BE}" type="slidenum">
              <a:t>‹#›</a:t>
            </a:fld>
            <a:endParaRPr lang="en-GB"/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D6EB0363-1B30-D6F7-205E-0EB54C046005}"/>
              </a:ext>
            </a:extLst>
          </p:cNvPr>
          <p:cNvCxnSpPr/>
          <p:nvPr/>
        </p:nvCxnSpPr>
        <p:spPr>
          <a:xfrm>
            <a:off x="838203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2D58C11-8707-71F9-FA79-A1AECBB448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17" y="482858"/>
            <a:ext cx="105156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87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D4E60-C07E-FDA9-22D5-768BE6CA80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482858"/>
            <a:ext cx="10515600" cy="78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b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97AB6-5FD3-4702-295A-6188F1B72B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38819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363E6E-1D46-616B-B987-6F4F7B091A8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38203" y="613128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969696"/>
                </a:solidFill>
                <a:uFillTx/>
                <a:latin typeface="Arial"/>
              </a:defRPr>
            </a:lvl1pPr>
          </a:lstStyle>
          <a:p>
            <a:pPr lvl="0"/>
            <a:fld id="{106BBDEE-73DC-4462-9BDA-52CFA21BAD35}" type="slidenum">
              <a:t>‹#›</a:t>
            </a:fld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348043E-6B24-A8DC-8727-5E35CDA7E8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33848" y="6045985"/>
            <a:ext cx="1715734" cy="450424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712" r:id="rId2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000" b="0" i="0" u="none" strike="noStrike" kern="1200" cap="none" spc="0" baseline="0">
          <a:solidFill>
            <a:srgbClr val="034EA2"/>
          </a:solidFill>
          <a:uFillTx/>
          <a:latin typeface="Arial"/>
        </a:defRPr>
      </a:lvl1pPr>
    </p:titleStyle>
    <p:bodyStyle>
      <a:lvl1pPr marL="228600" marR="0" lvl="0" indent="-228600" algn="l" defTabSz="914400" rtl="0" fontAlgn="auto" hangingPunct="1">
        <a:lnSpc>
          <a:spcPct val="100000"/>
        </a:lnSpc>
        <a:spcBef>
          <a:spcPts val="0"/>
        </a:spcBef>
        <a:spcAft>
          <a:spcPts val="1800"/>
        </a:spcAft>
        <a:buClr>
          <a:srgbClr val="034EA2"/>
        </a:buClr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4D4D4D"/>
          </a:solidFill>
          <a:uFillTx/>
          <a:latin typeface="Arial"/>
        </a:defRPr>
      </a:lvl1pPr>
      <a:lvl2pPr marL="685800" marR="0" lvl="1" indent="-228600" algn="l" defTabSz="914400" rtl="0" fontAlgn="auto" hangingPunct="1">
        <a:lnSpc>
          <a:spcPct val="100000"/>
        </a:lnSpc>
        <a:spcBef>
          <a:spcPts val="500"/>
        </a:spcBef>
        <a:spcAft>
          <a:spcPts val="1800"/>
        </a:spcAft>
        <a:buClr>
          <a:srgbClr val="034EA2"/>
        </a:buClr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4D4D4D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500"/>
        </a:spcBef>
        <a:spcAft>
          <a:spcPts val="1800"/>
        </a:spcAft>
        <a:buClr>
          <a:srgbClr val="034EA2"/>
        </a:buClr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4D4D4D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1800"/>
        </a:spcAft>
        <a:buClr>
          <a:srgbClr val="034EA2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4D4D4D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1800"/>
        </a:spcAft>
        <a:buClr>
          <a:srgbClr val="034EA2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4D4D4D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18C7FCB-EDA1-917A-5584-F4512ED8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3392" y="2383072"/>
            <a:ext cx="10065221" cy="1034936"/>
          </a:xfrm>
        </p:spPr>
        <p:txBody>
          <a:bodyPr anchorCtr="1"/>
          <a:lstStyle/>
          <a:p>
            <a:pPr lvl="0" algn="ctr"/>
            <a:r>
              <a:rPr lang="sv-SE" sz="3600" dirty="0">
                <a:cs typeface="Arial"/>
              </a:rPr>
              <a:t>The </a:t>
            </a:r>
            <a:r>
              <a:rPr lang="sv-SE" sz="3600" dirty="0" err="1">
                <a:cs typeface="Arial"/>
              </a:rPr>
              <a:t>role</a:t>
            </a:r>
            <a:r>
              <a:rPr lang="sv-SE" sz="3600" dirty="0">
                <a:cs typeface="Arial"/>
              </a:rPr>
              <a:t> </a:t>
            </a:r>
            <a:r>
              <a:rPr lang="sv-SE" sz="3600" dirty="0" err="1">
                <a:cs typeface="Arial"/>
              </a:rPr>
              <a:t>of</a:t>
            </a:r>
            <a:r>
              <a:rPr lang="sv-SE" sz="3600" dirty="0">
                <a:cs typeface="Arial"/>
              </a:rPr>
              <a:t> the EU in the </a:t>
            </a:r>
            <a:r>
              <a:rPr lang="sv-SE" sz="3600" dirty="0" err="1">
                <a:cs typeface="Arial"/>
              </a:rPr>
              <a:t>development</a:t>
            </a:r>
            <a:r>
              <a:rPr lang="sv-SE" sz="3600" dirty="0">
                <a:cs typeface="Arial"/>
              </a:rPr>
              <a:t> </a:t>
            </a:r>
            <a:r>
              <a:rPr lang="sv-SE" sz="3600" dirty="0" err="1">
                <a:cs typeface="Arial"/>
              </a:rPr>
              <a:t>of</a:t>
            </a:r>
            <a:r>
              <a:rPr lang="sv-SE" sz="3600" dirty="0">
                <a:cs typeface="Arial"/>
              </a:rPr>
              <a:t> EOSC:</a:t>
            </a:r>
            <a:br>
              <a:rPr lang="sv-SE" sz="3600" dirty="0">
                <a:cs typeface="Arial"/>
              </a:rPr>
            </a:br>
            <a:r>
              <a:rPr lang="sv-SE" sz="3600" dirty="0">
                <a:cs typeface="Arial"/>
              </a:rPr>
              <a:t>State </a:t>
            </a:r>
            <a:r>
              <a:rPr lang="sv-SE" sz="3600" dirty="0" err="1">
                <a:cs typeface="Arial"/>
              </a:rPr>
              <a:t>of</a:t>
            </a:r>
            <a:r>
              <a:rPr lang="sv-SE" sz="3600" dirty="0">
                <a:cs typeface="Arial"/>
              </a:rPr>
              <a:t> Play &amp; Challenges </a:t>
            </a:r>
            <a:r>
              <a:rPr lang="sv-SE" sz="3600" dirty="0" err="1">
                <a:cs typeface="Arial"/>
              </a:rPr>
              <a:t>Ahead</a:t>
            </a:r>
            <a:endParaRPr lang="en-GB" sz="3600" i="1" dirty="0"/>
          </a:p>
        </p:txBody>
      </p:sp>
      <p:sp>
        <p:nvSpPr>
          <p:cNvPr id="3" name="Subtitle 6">
            <a:extLst>
              <a:ext uri="{FF2B5EF4-FFF2-40B4-BE49-F238E27FC236}">
                <a16:creationId xmlns:a16="http://schemas.microsoft.com/office/drawing/2014/main" id="{36CCD1CC-FD0A-28AA-89D1-88A36851077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832445" y="4990593"/>
            <a:ext cx="4102098" cy="1282445"/>
          </a:xfrm>
        </p:spPr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en-IE" sz="2000" i="1" dirty="0">
                <a:solidFill>
                  <a:srgbClr val="FFC000"/>
                </a:solidFill>
              </a:rPr>
              <a:t>Yannis </a:t>
            </a:r>
            <a:r>
              <a:rPr lang="en-IE" sz="2000" i="1" dirty="0" err="1">
                <a:solidFill>
                  <a:srgbClr val="FFC000"/>
                </a:solidFill>
              </a:rPr>
              <a:t>Rodopoulos</a:t>
            </a:r>
            <a:endParaRPr lang="en-IE" sz="2000" i="1" dirty="0">
              <a:solidFill>
                <a:srgbClr val="FFC000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en-IE" sz="2000" i="1" dirty="0">
                <a:solidFill>
                  <a:srgbClr val="FFC000"/>
                </a:solidFill>
              </a:rPr>
              <a:t>Legal &amp; Policy officer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IE" sz="2000" i="1" dirty="0">
                <a:solidFill>
                  <a:srgbClr val="FFC000"/>
                </a:solidFill>
              </a:rPr>
              <a:t>Open Science &amp; Research Infrastructures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IE" sz="2000" i="1" dirty="0">
                <a:solidFill>
                  <a:srgbClr val="FFC000"/>
                </a:solidFill>
              </a:rPr>
              <a:t>DG RTD, European Commission</a:t>
            </a:r>
            <a:endParaRPr lang="en-GB" sz="2000" i="1" dirty="0">
              <a:solidFill>
                <a:srgbClr val="FFC000"/>
              </a:solidFill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0DA47C2-C0BF-5E26-DC17-BF7FEB0CBE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46758" y="3465118"/>
            <a:ext cx="6898480" cy="1478365"/>
          </a:xfrm>
        </p:spPr>
        <p:txBody>
          <a:bodyPr anchorCtr="1"/>
          <a:lstStyle/>
          <a:p>
            <a:pPr marL="0" lvl="0" indent="0" algn="ctr">
              <a:spcAft>
                <a:spcPts val="600"/>
              </a:spcAft>
              <a:buNone/>
            </a:pPr>
            <a:endParaRPr lang="en-IE" sz="3200" i="1" dirty="0">
              <a:solidFill>
                <a:srgbClr val="FFFFFF"/>
              </a:solidFill>
              <a:latin typeface="Calibri"/>
              <a:cs typeface="Times New Roman"/>
            </a:endParaRPr>
          </a:p>
          <a:p>
            <a:pPr marL="0" lvl="0" indent="0" algn="ctr">
              <a:spcAft>
                <a:spcPts val="600"/>
              </a:spcAft>
              <a:buNone/>
            </a:pPr>
            <a:r>
              <a:rPr lang="en-IE" sz="3200" i="1" dirty="0">
                <a:solidFill>
                  <a:srgbClr val="FFFFFF"/>
                </a:solidFill>
                <a:latin typeface="Calibri"/>
                <a:cs typeface="Times New Roman"/>
              </a:rPr>
              <a:t>Croatia National Tripartite Event</a:t>
            </a:r>
            <a:br>
              <a:rPr lang="en-IE" sz="3200" i="1" dirty="0">
                <a:solidFill>
                  <a:srgbClr val="FFFFFF"/>
                </a:solidFill>
                <a:latin typeface="Calibri"/>
                <a:cs typeface="Times New Roman"/>
              </a:rPr>
            </a:br>
            <a:r>
              <a:rPr lang="en-IE" sz="2000" i="1" dirty="0">
                <a:solidFill>
                  <a:srgbClr val="FFFFFF"/>
                </a:solidFill>
                <a:latin typeface="Calibri"/>
                <a:cs typeface="Times New Roman"/>
              </a:rPr>
              <a:t>Zagreb, 19 April 2024</a:t>
            </a:r>
            <a:endParaRPr lang="en-US" sz="2000" i="1" dirty="0">
              <a:solidFill>
                <a:srgbClr val="FFFFFF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8296-4FF9-CEA5-F762-197CDB77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17" y="482858"/>
            <a:ext cx="10515600" cy="616269"/>
          </a:xfrm>
        </p:spPr>
        <p:txBody>
          <a:bodyPr/>
          <a:lstStyle/>
          <a:p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 </a:t>
            </a:r>
            <a:endParaRPr lang="en-IE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03965-B2C6-793A-D3CB-2A0D7BD4EF26}"/>
              </a:ext>
            </a:extLst>
          </p:cNvPr>
          <p:cNvSpPr txBox="1"/>
          <p:nvPr/>
        </p:nvSpPr>
        <p:spPr>
          <a:xfrm>
            <a:off x="970717" y="1570181"/>
            <a:ext cx="558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Developing</a:t>
            </a:r>
            <a:r>
              <a:rPr lang="fr-BE" sz="24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BE" sz="24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skills</a:t>
            </a:r>
            <a:r>
              <a:rPr lang="fr-BE" sz="24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and </a:t>
            </a:r>
            <a:r>
              <a:rPr lang="fr-BE" sz="24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competencies</a:t>
            </a:r>
            <a:r>
              <a:rPr lang="fr-BE" sz="24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for </a:t>
            </a:r>
            <a:r>
              <a:rPr lang="fr-BE" sz="2400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researchers</a:t>
            </a:r>
            <a:endParaRPr lang="en-IE" sz="24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7586A-5E51-65D8-6205-48CA103BE64D}"/>
              </a:ext>
            </a:extLst>
          </p:cNvPr>
          <p:cNvSpPr txBox="1"/>
          <p:nvPr/>
        </p:nvSpPr>
        <p:spPr>
          <a:xfrm>
            <a:off x="3283526" y="2486736"/>
            <a:ext cx="83866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Skills4EOSC ‘</a:t>
            </a:r>
            <a:r>
              <a:rPr lang="en-US" b="1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Skills for the European Open Science commons: creating a training ecosystem for Open and FAIR science</a:t>
            </a:r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’ is funded by the European Commission Horizon Europe </a:t>
            </a:r>
            <a:r>
              <a:rPr lang="en-US" b="0" i="0" dirty="0" err="1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programme</a:t>
            </a:r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 (GA 101058527). Coordinated by Consortium GARR and supported by 44 partners in 18 European countries, Skills4EOSC will set up a pan-European network of competence </a:t>
            </a:r>
            <a:r>
              <a:rPr lang="en-US" b="0" i="0" dirty="0" err="1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centres</a:t>
            </a:r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 to speed up the training of European researchers and </a:t>
            </a:r>
            <a:r>
              <a:rPr lang="en-US" b="0" i="0" dirty="0" err="1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harmonise</a:t>
            </a:r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 the training of new professional figures for scientific data management.</a:t>
            </a:r>
          </a:p>
          <a:p>
            <a:pPr algn="l"/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The project officially started on the 1st of September 2022. Over the next three years, it will work to provide Open Science Commons and create an EOSC-ready skilled European workforce, connecting existing </a:t>
            </a:r>
            <a:r>
              <a:rPr lang="en-US" b="1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Competence </a:t>
            </a:r>
            <a:r>
              <a:rPr lang="en-US" b="1" i="0" dirty="0" err="1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Centres</a:t>
            </a:r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 in open science and scientific data management. The aim is to </a:t>
            </a:r>
            <a:r>
              <a:rPr lang="en-US" b="1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develop common methodologies, activities and training resources</a:t>
            </a:r>
            <a:r>
              <a:rPr lang="en-US" b="0" i="0" dirty="0">
                <a:solidFill>
                  <a:srgbClr val="515070"/>
                </a:solidFill>
                <a:effectLst/>
                <a:latin typeface="Agency FB" panose="020B0503020202020204" pitchFamily="34" charset="0"/>
              </a:rPr>
              <a:t> to unify the current training landscape into a collaborative and reliable ecosystem and to provide dedicated community-specific support to leverage the potential of EOSC for open and data-intensive research.</a:t>
            </a:r>
          </a:p>
        </p:txBody>
      </p:sp>
      <p:sp>
        <p:nvSpPr>
          <p:cNvPr id="6" name="AutoShape 2" descr="skills4eosc">
            <a:extLst>
              <a:ext uri="{FF2B5EF4-FFF2-40B4-BE49-F238E27FC236}">
                <a16:creationId xmlns:a16="http://schemas.microsoft.com/office/drawing/2014/main" id="{E351B2E2-BF3F-A162-7B49-247E23856F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53018" y="35502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DD104B-8F8F-E5B7-3DDB-C46C5A8D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91" y="2486736"/>
            <a:ext cx="1941640" cy="15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5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EE6D-827C-8ED3-EFB6-B6A954A0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17" y="482857"/>
            <a:ext cx="10515600" cy="580833"/>
          </a:xfrm>
        </p:spPr>
        <p:txBody>
          <a:bodyPr/>
          <a:lstStyle/>
          <a:p>
            <a:pPr lvl="0"/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Towards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creation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EOSC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Federation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: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deployment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the EOSC EU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node</a:t>
            </a:r>
            <a:endParaRPr lang="en-IE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5AF6F0-399B-484F-DFA6-E0DD4A54FAC6}"/>
              </a:ext>
            </a:extLst>
          </p:cNvPr>
          <p:cNvSpPr txBox="1"/>
          <p:nvPr/>
        </p:nvSpPr>
        <p:spPr>
          <a:xfrm>
            <a:off x="846752" y="2518350"/>
            <a:ext cx="706560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Facilitate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the creation of the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“Web of FAIR data and interoperable services”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(aka. EOSC Federation) under the Open Science Policy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Put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“seed in the ground”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by operationalizing the first recognised EOSC Node at the European level for the initial 3 years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Offer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“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core services”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for scientific research infrastructures to federate (single-sign-on, catalogues, knowledge graph, application workflow, monitoring, accounting, helpdesk) and common “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horizontal services”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for end-users to benefit from (compute, containers, data transfer, notebooks, file sharing, open research data)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Define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pathway and blueprint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(EOSC Interoperability Framework) for other potential EOSC Node operators to join the federation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solidFill>
                <a:schemeClr val="tx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F4878C-2437-1611-A77A-770870EAB43E}"/>
              </a:ext>
            </a:extLst>
          </p:cNvPr>
          <p:cNvSpPr txBox="1"/>
          <p:nvPr/>
        </p:nvSpPr>
        <p:spPr>
          <a:xfrm>
            <a:off x="846752" y="1560187"/>
            <a:ext cx="6453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EOSC EU Node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4810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D7E7-3F3F-12EB-E159-E327D628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17" y="482858"/>
            <a:ext cx="10515600" cy="494110"/>
          </a:xfrm>
        </p:spPr>
        <p:txBody>
          <a:bodyPr/>
          <a:lstStyle/>
          <a:p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Towards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creation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EOSC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Federation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: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deployment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the EOSC EU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node</a:t>
            </a:r>
            <a:endParaRPr lang="en-IE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124CD0-EBFA-0E7B-3409-0054CC93FC98}"/>
              </a:ext>
            </a:extLst>
          </p:cNvPr>
          <p:cNvGrpSpPr/>
          <p:nvPr/>
        </p:nvGrpSpPr>
        <p:grpSpPr>
          <a:xfrm>
            <a:off x="3011825" y="1235502"/>
            <a:ext cx="6182308" cy="5366682"/>
            <a:chOff x="863417" y="38213"/>
            <a:chExt cx="7590178" cy="68509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96D73B-27EF-5BB4-D576-B6E4D56B869E}"/>
                </a:ext>
              </a:extLst>
            </p:cNvPr>
            <p:cNvGrpSpPr/>
            <p:nvPr/>
          </p:nvGrpSpPr>
          <p:grpSpPr>
            <a:xfrm>
              <a:off x="863417" y="38213"/>
              <a:ext cx="7590178" cy="6850974"/>
              <a:chOff x="2257213" y="38213"/>
              <a:chExt cx="7590178" cy="6850974"/>
            </a:xfrm>
          </p:grpSpPr>
          <p:pic>
            <p:nvPicPr>
              <p:cNvPr id="12" name="Picture 11" descr="A diagram of a diagram&#10;&#10;Description automatically generated">
                <a:extLst>
                  <a:ext uri="{FF2B5EF4-FFF2-40B4-BE49-F238E27FC236}">
                    <a16:creationId xmlns:a16="http://schemas.microsoft.com/office/drawing/2014/main" id="{0CC3CBA9-9A41-176D-C24C-7401B5DFC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7213" y="38213"/>
                <a:ext cx="7590178" cy="6850974"/>
              </a:xfrm>
              <a:prstGeom prst="rect">
                <a:avLst/>
              </a:prstGeom>
              <a:effectLst>
                <a:softEdge rad="12700"/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3BC4B1-3AE1-E51D-D00D-5830F2D58E4B}"/>
                  </a:ext>
                </a:extLst>
              </p:cNvPr>
              <p:cNvSpPr txBox="1"/>
              <p:nvPr/>
            </p:nvSpPr>
            <p:spPr>
              <a:xfrm rot="2632957">
                <a:off x="4030134" y="1866111"/>
                <a:ext cx="498155" cy="296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1100" dirty="0">
                    <a:solidFill>
                      <a:schemeClr val="tx1">
                        <a:lumMod val="50000"/>
                      </a:schemeClr>
                    </a:solidFill>
                  </a:rPr>
                  <a:t>Data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2022DD-DA1A-9827-0A1E-0D1312440D6F}"/>
                  </a:ext>
                </a:extLst>
              </p:cNvPr>
              <p:cNvSpPr txBox="1"/>
              <p:nvPr/>
            </p:nvSpPr>
            <p:spPr>
              <a:xfrm rot="1946551">
                <a:off x="3348715" y="2282005"/>
                <a:ext cx="964181" cy="296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1100" dirty="0">
                    <a:solidFill>
                      <a:schemeClr val="tx1">
                        <a:lumMod val="50000"/>
                      </a:schemeClr>
                    </a:solidFill>
                  </a:rPr>
                  <a:t>Publications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56E7D1-C976-42EF-6A90-73F3A1AB8032}"/>
                  </a:ext>
                </a:extLst>
              </p:cNvPr>
              <p:cNvSpPr txBox="1"/>
              <p:nvPr/>
            </p:nvSpPr>
            <p:spPr>
              <a:xfrm rot="1122714">
                <a:off x="3185967" y="2840121"/>
                <a:ext cx="988028" cy="333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100" dirty="0">
                    <a:solidFill>
                      <a:schemeClr val="tx1">
                        <a:lumMod val="50000"/>
                      </a:schemeClr>
                    </a:solidFill>
                  </a:rPr>
                  <a:t>Software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454740-F91A-0547-D392-BF453190F35A}"/>
                  </a:ext>
                </a:extLst>
              </p:cNvPr>
              <p:cNvSpPr txBox="1"/>
              <p:nvPr/>
            </p:nvSpPr>
            <p:spPr>
              <a:xfrm rot="368039">
                <a:off x="3135552" y="3441899"/>
                <a:ext cx="835178" cy="296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100" dirty="0">
                    <a:solidFill>
                      <a:schemeClr val="tx1">
                        <a:lumMod val="50000"/>
                      </a:schemeClr>
                    </a:solidFill>
                  </a:rPr>
                  <a:t>Services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C52E62-42D9-8883-63B3-1924D5D063E6}"/>
                  </a:ext>
                </a:extLst>
              </p:cNvPr>
              <p:cNvSpPr txBox="1"/>
              <p:nvPr/>
            </p:nvSpPr>
            <p:spPr>
              <a:xfrm>
                <a:off x="5709900" y="3572858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dirty="0">
                    <a:solidFill>
                      <a:schemeClr val="bg1"/>
                    </a:solidFill>
                  </a:rPr>
                  <a:t>Core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91AA0D-2AFA-3352-8B69-27365E8BB40C}"/>
                  </a:ext>
                </a:extLst>
              </p:cNvPr>
              <p:cNvSpPr txBox="1"/>
              <p:nvPr/>
            </p:nvSpPr>
            <p:spPr>
              <a:xfrm rot="2131559">
                <a:off x="6733164" y="4290491"/>
                <a:ext cx="15956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dirty="0">
                    <a:solidFill>
                      <a:schemeClr val="bg1"/>
                    </a:solidFill>
                  </a:rPr>
                  <a:t>Horizontal Services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2DB34F-626F-3796-B019-5EB4CD8E670F}"/>
                  </a:ext>
                </a:extLst>
              </p:cNvPr>
              <p:cNvSpPr txBox="1"/>
              <p:nvPr/>
            </p:nvSpPr>
            <p:spPr>
              <a:xfrm rot="20722767">
                <a:off x="6896031" y="3118931"/>
                <a:ext cx="12698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800" dirty="0">
                    <a:solidFill>
                      <a:schemeClr val="tx2"/>
                    </a:solidFill>
                  </a:rPr>
                  <a:t>Open Research Europe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21FCF3-6CB7-3AF0-7DDF-2E8D684D71AC}"/>
                  </a:ext>
                </a:extLst>
              </p:cNvPr>
              <p:cNvSpPr txBox="1"/>
              <p:nvPr/>
            </p:nvSpPr>
            <p:spPr>
              <a:xfrm rot="21419443">
                <a:off x="7022443" y="3390440"/>
                <a:ext cx="1143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1100" dirty="0">
                    <a:solidFill>
                      <a:schemeClr val="tx2"/>
                    </a:solidFill>
                  </a:rPr>
                  <a:t>Cellar/CORDIS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5FA51E-0F00-7ADB-C33C-5C50E4300C16}"/>
                  </a:ext>
                </a:extLst>
              </p:cNvPr>
              <p:cNvSpPr txBox="1"/>
              <p:nvPr/>
            </p:nvSpPr>
            <p:spPr>
              <a:xfrm rot="416644">
                <a:off x="6977947" y="3681305"/>
                <a:ext cx="113204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1050" dirty="0">
                    <a:solidFill>
                      <a:schemeClr val="tx2"/>
                    </a:solidFill>
                  </a:rPr>
                  <a:t>data.europa.eu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695BE4-8F8F-1683-91DB-7425FFAE52B5}"/>
                  </a:ext>
                </a:extLst>
              </p:cNvPr>
              <p:cNvSpPr txBox="1"/>
              <p:nvPr/>
            </p:nvSpPr>
            <p:spPr>
              <a:xfrm rot="3916471">
                <a:off x="6402179" y="5245114"/>
                <a:ext cx="942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1400" dirty="0">
                    <a:solidFill>
                      <a:schemeClr val="bg1"/>
                    </a:solidFill>
                  </a:rPr>
                  <a:t>EuroHPC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F64E03-EF7E-D084-407B-0BE78B581F79}"/>
                </a:ext>
              </a:extLst>
            </p:cNvPr>
            <p:cNvSpPr txBox="1"/>
            <p:nvPr/>
          </p:nvSpPr>
          <p:spPr>
            <a:xfrm>
              <a:off x="1918815" y="4862085"/>
              <a:ext cx="317106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3200" b="1" dirty="0">
                  <a:solidFill>
                    <a:srgbClr val="035DC1"/>
                  </a:solidFill>
                </a:rPr>
                <a:t>EOSC EU Node</a:t>
              </a:r>
              <a:endParaRPr lang="en-IE" sz="2000" b="1" dirty="0">
                <a:solidFill>
                  <a:srgbClr val="035DC1"/>
                </a:solidFill>
              </a:endParaRPr>
            </a:p>
            <a:p>
              <a:r>
                <a:rPr lang="en-IE" b="1" dirty="0">
                  <a:solidFill>
                    <a:srgbClr val="035DC1"/>
                  </a:solidFill>
                </a:rPr>
                <a:t>Public Procurement 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448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arallelogram 61"/>
          <p:cNvSpPr/>
          <p:nvPr/>
        </p:nvSpPr>
        <p:spPr>
          <a:xfrm>
            <a:off x="813677" y="4257141"/>
            <a:ext cx="8030004" cy="1814112"/>
          </a:xfrm>
          <a:prstGeom prst="parallelogram">
            <a:avLst>
              <a:gd name="adj" fmla="val 96527"/>
            </a:avLst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/>
        </p:nvSpPr>
        <p:spPr>
          <a:xfrm>
            <a:off x="1082077" y="3271040"/>
            <a:ext cx="7981911" cy="1703133"/>
          </a:xfrm>
          <a:prstGeom prst="parallelogram">
            <a:avLst>
              <a:gd name="adj" fmla="val 96527"/>
            </a:avLst>
          </a:prstGeom>
          <a:solidFill>
            <a:schemeClr val="tx2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arallelogram 62"/>
          <p:cNvSpPr/>
          <p:nvPr/>
        </p:nvSpPr>
        <p:spPr>
          <a:xfrm>
            <a:off x="922938" y="2081223"/>
            <a:ext cx="8942032" cy="1525308"/>
          </a:xfrm>
          <a:prstGeom prst="parallelogram">
            <a:avLst>
              <a:gd name="adj" fmla="val 96527"/>
            </a:avLst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46785" y="2364570"/>
            <a:ext cx="1502014" cy="3531857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8798795">
            <a:off x="871261" y="247503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European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18753124">
            <a:off x="946534" y="377608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National</a:t>
            </a:r>
          </a:p>
          <a:p>
            <a:pPr algn="ctr"/>
            <a:r>
              <a:rPr lang="en-GB" dirty="0"/>
              <a:t>Regional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18850498">
            <a:off x="436946" y="531482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Institutional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7564107" y="425289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Thematic Cluster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217475" y="2447541"/>
            <a:ext cx="1395925" cy="62865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EOSC EU Node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87479" y="3708415"/>
            <a:ext cx="804630" cy="41021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EOSC Node A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23685" y="3698403"/>
            <a:ext cx="784121" cy="4218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EOSC Node B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4" name="Straight Arrow Connector 53"/>
          <p:cNvCxnSpPr>
            <a:stCxn id="47" idx="2"/>
            <a:endCxn id="49" idx="0"/>
          </p:cNvCxnSpPr>
          <p:nvPr/>
        </p:nvCxnSpPr>
        <p:spPr>
          <a:xfrm>
            <a:off x="4915438" y="3076191"/>
            <a:ext cx="500308" cy="622212"/>
          </a:xfrm>
          <a:prstGeom prst="straightConnector1">
            <a:avLst/>
          </a:prstGeom>
          <a:ln w="22225" cmpd="sng">
            <a:solidFill>
              <a:schemeClr val="bg2">
                <a:lumMod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7" idx="2"/>
            <a:endCxn id="48" idx="0"/>
          </p:cNvCxnSpPr>
          <p:nvPr/>
        </p:nvCxnSpPr>
        <p:spPr>
          <a:xfrm flipH="1">
            <a:off x="3089794" y="3076191"/>
            <a:ext cx="1825644" cy="632224"/>
          </a:xfrm>
          <a:prstGeom prst="straightConnector1">
            <a:avLst/>
          </a:prstGeom>
          <a:ln w="22225" cmpd="sng">
            <a:solidFill>
              <a:schemeClr val="bg2">
                <a:lumMod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7438075" y="3324012"/>
            <a:ext cx="782373" cy="47171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accent1"/>
                </a:solidFill>
              </a:rPr>
              <a:t>EOSC Node X</a:t>
            </a:r>
            <a:endParaRPr lang="en-US" sz="1200" dirty="0">
              <a:solidFill>
                <a:schemeClr val="accent1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9256086" y="2359316"/>
            <a:ext cx="2678432" cy="1823447"/>
            <a:chOff x="8632829" y="1819275"/>
            <a:chExt cx="2678432" cy="1823447"/>
          </a:xfrm>
        </p:grpSpPr>
        <p:sp>
          <p:nvSpPr>
            <p:cNvPr id="65" name="Rectangle 64"/>
            <p:cNvSpPr/>
            <p:nvPr/>
          </p:nvSpPr>
          <p:spPr>
            <a:xfrm>
              <a:off x="8632829" y="1819275"/>
              <a:ext cx="2678432" cy="18234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92687" y="1998015"/>
              <a:ext cx="2358719" cy="129853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886012" y="3326673"/>
              <a:ext cx="2236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dirty="0"/>
                <a:t>EOSC Platform Concept</a:t>
              </a:r>
              <a:endParaRPr lang="en-US" sz="1400" b="1" i="1" dirty="0"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2153933" y="2364570"/>
            <a:ext cx="1246242" cy="79042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EC Public Administration Services</a:t>
            </a:r>
            <a:endParaRPr lang="en-US" sz="1200" dirty="0"/>
          </a:p>
        </p:txBody>
      </p:sp>
      <p:cxnSp>
        <p:nvCxnSpPr>
          <p:cNvPr id="73" name="Straight Arrow Connector 72"/>
          <p:cNvCxnSpPr>
            <a:stCxn id="67" idx="3"/>
            <a:endCxn id="47" idx="1"/>
          </p:cNvCxnSpPr>
          <p:nvPr/>
        </p:nvCxnSpPr>
        <p:spPr>
          <a:xfrm>
            <a:off x="3400175" y="2759782"/>
            <a:ext cx="817300" cy="2084"/>
          </a:xfrm>
          <a:prstGeom prst="straightConnector1">
            <a:avLst/>
          </a:prstGeom>
          <a:ln w="254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3300109" y="4384505"/>
            <a:ext cx="1040034" cy="5045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National Resources</a:t>
            </a:r>
            <a:endParaRPr lang="en-US" sz="1200" dirty="0"/>
          </a:p>
        </p:txBody>
      </p:sp>
      <p:sp>
        <p:nvSpPr>
          <p:cNvPr id="79" name="Rounded Rectangle 78"/>
          <p:cNvSpPr/>
          <p:nvPr/>
        </p:nvSpPr>
        <p:spPr>
          <a:xfrm>
            <a:off x="7348450" y="4619071"/>
            <a:ext cx="978293" cy="564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Thematic Resources</a:t>
            </a:r>
            <a:endParaRPr lang="en-US" sz="1200" dirty="0"/>
          </a:p>
        </p:txBody>
      </p:sp>
      <p:sp>
        <p:nvSpPr>
          <p:cNvPr id="81" name="Rounded Rectangle 80"/>
          <p:cNvSpPr/>
          <p:nvPr/>
        </p:nvSpPr>
        <p:spPr>
          <a:xfrm>
            <a:off x="6110235" y="2515038"/>
            <a:ext cx="1040034" cy="50454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Horizontal Services</a:t>
            </a:r>
            <a:endParaRPr lang="en-US" sz="1200" dirty="0"/>
          </a:p>
        </p:txBody>
      </p:sp>
      <p:cxnSp>
        <p:nvCxnSpPr>
          <p:cNvPr id="82" name="Straight Arrow Connector 81"/>
          <p:cNvCxnSpPr>
            <a:stCxn id="47" idx="3"/>
            <a:endCxn id="81" idx="1"/>
          </p:cNvCxnSpPr>
          <p:nvPr/>
        </p:nvCxnSpPr>
        <p:spPr>
          <a:xfrm>
            <a:off x="5613400" y="2761866"/>
            <a:ext cx="496835" cy="5442"/>
          </a:xfrm>
          <a:prstGeom prst="straightConnector1">
            <a:avLst/>
          </a:prstGeom>
          <a:ln w="254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8" idx="0"/>
            <a:endCxn id="48" idx="2"/>
          </p:cNvCxnSpPr>
          <p:nvPr/>
        </p:nvCxnSpPr>
        <p:spPr>
          <a:xfrm flipH="1" flipV="1">
            <a:off x="3089794" y="4118631"/>
            <a:ext cx="730332" cy="26587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8" idx="0"/>
            <a:endCxn id="47" idx="2"/>
          </p:cNvCxnSpPr>
          <p:nvPr/>
        </p:nvCxnSpPr>
        <p:spPr>
          <a:xfrm flipV="1">
            <a:off x="3820126" y="3076191"/>
            <a:ext cx="1095312" cy="130831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/>
          <p:cNvSpPr/>
          <p:nvPr/>
        </p:nvSpPr>
        <p:spPr>
          <a:xfrm>
            <a:off x="4054905" y="5198964"/>
            <a:ext cx="1197759" cy="50454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Industry Resources</a:t>
            </a:r>
            <a:endParaRPr lang="en-US" sz="1200" dirty="0"/>
          </a:p>
        </p:txBody>
      </p:sp>
      <p:cxnSp>
        <p:nvCxnSpPr>
          <p:cNvPr id="98" name="Straight Arrow Connector 97"/>
          <p:cNvCxnSpPr>
            <a:stCxn id="79" idx="0"/>
            <a:endCxn id="60" idx="2"/>
          </p:cNvCxnSpPr>
          <p:nvPr/>
        </p:nvCxnSpPr>
        <p:spPr>
          <a:xfrm flipH="1" flipV="1">
            <a:off x="7829262" y="3795727"/>
            <a:ext cx="8335" cy="823344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79" idx="0"/>
            <a:endCxn id="49" idx="2"/>
          </p:cNvCxnSpPr>
          <p:nvPr/>
        </p:nvCxnSpPr>
        <p:spPr>
          <a:xfrm flipH="1" flipV="1">
            <a:off x="5415746" y="4120300"/>
            <a:ext cx="2421851" cy="498771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97" idx="0"/>
            <a:endCxn id="47" idx="2"/>
          </p:cNvCxnSpPr>
          <p:nvPr/>
        </p:nvCxnSpPr>
        <p:spPr>
          <a:xfrm flipV="1">
            <a:off x="4653785" y="3076191"/>
            <a:ext cx="261653" cy="212277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97" idx="0"/>
            <a:endCxn id="49" idx="2"/>
          </p:cNvCxnSpPr>
          <p:nvPr/>
        </p:nvCxnSpPr>
        <p:spPr>
          <a:xfrm flipV="1">
            <a:off x="4653785" y="4120300"/>
            <a:ext cx="761961" cy="1078664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78" idx="0"/>
            <a:endCxn id="49" idx="1"/>
          </p:cNvCxnSpPr>
          <p:nvPr/>
        </p:nvCxnSpPr>
        <p:spPr>
          <a:xfrm flipV="1">
            <a:off x="3820126" y="3909352"/>
            <a:ext cx="1203559" cy="475153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2338753" y="1434874"/>
            <a:ext cx="7236069" cy="393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USERS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7917024" y="1829384"/>
            <a:ext cx="694259" cy="48700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Down Arrow 115"/>
          <p:cNvSpPr/>
          <p:nvPr/>
        </p:nvSpPr>
        <p:spPr>
          <a:xfrm>
            <a:off x="6217176" y="1829384"/>
            <a:ext cx="694259" cy="48700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Down Arrow 116"/>
          <p:cNvSpPr/>
          <p:nvPr/>
        </p:nvSpPr>
        <p:spPr>
          <a:xfrm>
            <a:off x="4588958" y="1832851"/>
            <a:ext cx="694259" cy="48700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Down Arrow 117"/>
          <p:cNvSpPr/>
          <p:nvPr/>
        </p:nvSpPr>
        <p:spPr>
          <a:xfrm>
            <a:off x="2441413" y="1828773"/>
            <a:ext cx="694259" cy="48700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2815388" y="6071045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EOSC Federated “System of Systems”</a:t>
            </a:r>
            <a:endParaRPr lang="en-US" b="1" dirty="0"/>
          </a:p>
        </p:txBody>
      </p:sp>
      <p:cxnSp>
        <p:nvCxnSpPr>
          <p:cNvPr id="121" name="Straight Arrow Connector 120"/>
          <p:cNvCxnSpPr>
            <a:stCxn id="65" idx="1"/>
            <a:endCxn id="60" idx="3"/>
          </p:cNvCxnSpPr>
          <p:nvPr/>
        </p:nvCxnSpPr>
        <p:spPr>
          <a:xfrm flipH="1">
            <a:off x="8220448" y="3271040"/>
            <a:ext cx="1035638" cy="288830"/>
          </a:xfrm>
          <a:prstGeom prst="straightConnector1">
            <a:avLst/>
          </a:prstGeom>
          <a:ln w="12700">
            <a:solidFill>
              <a:schemeClr val="accent4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65" idx="1"/>
          </p:cNvCxnSpPr>
          <p:nvPr/>
        </p:nvCxnSpPr>
        <p:spPr>
          <a:xfrm flipH="1" flipV="1">
            <a:off x="5613400" y="3039601"/>
            <a:ext cx="3642686" cy="231439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65" idx="1"/>
            <a:endCxn id="49" idx="3"/>
          </p:cNvCxnSpPr>
          <p:nvPr/>
        </p:nvCxnSpPr>
        <p:spPr>
          <a:xfrm flipH="1">
            <a:off x="5807806" y="3271040"/>
            <a:ext cx="3448280" cy="638312"/>
          </a:xfrm>
          <a:prstGeom prst="straightConnector1">
            <a:avLst/>
          </a:prstGeom>
          <a:ln w="12700">
            <a:solidFill>
              <a:schemeClr val="accent4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5" idx="1"/>
            <a:endCxn id="48" idx="3"/>
          </p:cNvCxnSpPr>
          <p:nvPr/>
        </p:nvCxnSpPr>
        <p:spPr>
          <a:xfrm flipH="1">
            <a:off x="3492109" y="3271040"/>
            <a:ext cx="5763977" cy="642483"/>
          </a:xfrm>
          <a:prstGeom prst="straightConnector1">
            <a:avLst/>
          </a:prstGeom>
          <a:ln w="12700">
            <a:solidFill>
              <a:schemeClr val="accent4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60" idx="1"/>
          </p:cNvCxnSpPr>
          <p:nvPr/>
        </p:nvCxnSpPr>
        <p:spPr>
          <a:xfrm>
            <a:off x="4952631" y="3096214"/>
            <a:ext cx="2485444" cy="463656"/>
          </a:xfrm>
          <a:prstGeom prst="straightConnector1">
            <a:avLst/>
          </a:prstGeom>
          <a:ln w="22225" cmpd="sng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ounded Rectangle 121"/>
          <p:cNvSpPr/>
          <p:nvPr/>
        </p:nvSpPr>
        <p:spPr>
          <a:xfrm>
            <a:off x="2261769" y="5199952"/>
            <a:ext cx="1080699" cy="50355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Institutional Resources</a:t>
            </a:r>
            <a:endParaRPr lang="en-US" sz="1200" dirty="0"/>
          </a:p>
        </p:txBody>
      </p:sp>
      <p:cxnSp>
        <p:nvCxnSpPr>
          <p:cNvPr id="123" name="Straight Arrow Connector 122"/>
          <p:cNvCxnSpPr>
            <a:stCxn id="122" idx="0"/>
            <a:endCxn id="48" idx="2"/>
          </p:cNvCxnSpPr>
          <p:nvPr/>
        </p:nvCxnSpPr>
        <p:spPr>
          <a:xfrm flipV="1">
            <a:off x="2802119" y="4118631"/>
            <a:ext cx="287675" cy="1081321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A5D9DA37-42F4-17DE-B867-5985941D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55" y="57608"/>
            <a:ext cx="10515600" cy="782357"/>
          </a:xfrm>
        </p:spPr>
        <p:txBody>
          <a:bodyPr/>
          <a:lstStyle/>
          <a:p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Towards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creation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EOSC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Federation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: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deployment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the EOSC EU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node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0780D9-B9C9-07D0-31F1-C259DF1E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338" y="4871206"/>
            <a:ext cx="2003455" cy="543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176D54-6312-3A47-09C9-586048A331DF}"/>
              </a:ext>
            </a:extLst>
          </p:cNvPr>
          <p:cNvSpPr txBox="1"/>
          <p:nvPr/>
        </p:nvSpPr>
        <p:spPr>
          <a:xfrm>
            <a:off x="9832103" y="4417903"/>
            <a:ext cx="1547924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IE" sz="1200" b="1" dirty="0">
                <a:solidFill>
                  <a:srgbClr val="C00000"/>
                </a:solidFill>
              </a:rPr>
              <a:t>Simpl Agent Proxy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F4DFF-D97E-3C8A-C2FA-3BD7CC1B1F60}"/>
              </a:ext>
            </a:extLst>
          </p:cNvPr>
          <p:cNvSpPr txBox="1"/>
          <p:nvPr/>
        </p:nvSpPr>
        <p:spPr>
          <a:xfrm>
            <a:off x="9394562" y="5563614"/>
            <a:ext cx="2560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 dirty="0"/>
              <a:t>Common European Data Spaces</a:t>
            </a:r>
          </a:p>
        </p:txBody>
      </p:sp>
    </p:spTree>
    <p:extLst>
      <p:ext uri="{BB962C8B-B14F-4D97-AF65-F5344CB8AC3E}">
        <p14:creationId xmlns:p14="http://schemas.microsoft.com/office/powerpoint/2010/main" val="954217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60000"/>
                <a:lumOff val="40000"/>
              </a:schemeClr>
            </a:gs>
            <a:gs pos="1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39000">
              <a:schemeClr val="accent1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44E5EF-5D89-BF3E-A6B4-A166E585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10" y="144676"/>
            <a:ext cx="10515600" cy="489485"/>
          </a:xfrm>
        </p:spPr>
        <p:txBody>
          <a:bodyPr/>
          <a:lstStyle/>
          <a:p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Towards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creation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EOSC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Federation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: The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deployment</a:t>
            </a:r>
            <a:r>
              <a:rPr lang="fr-BE" sz="3200" dirty="0">
                <a:solidFill>
                  <a:srgbClr val="002060"/>
                </a:solidFill>
                <a:latin typeface="Agency FB" panose="020B0503020202020204" pitchFamily="34" charset="0"/>
              </a:rPr>
              <a:t> of the EOSC EU </a:t>
            </a:r>
            <a:r>
              <a:rPr lang="fr-BE" sz="3200" dirty="0" err="1">
                <a:solidFill>
                  <a:srgbClr val="002060"/>
                </a:solidFill>
                <a:latin typeface="Agency FB" panose="020B0503020202020204" pitchFamily="34" charset="0"/>
              </a:rPr>
              <a:t>node</a:t>
            </a:r>
            <a:endParaRPr lang="en-IE" sz="32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B386D4-9EB9-8618-8622-996714E5FA4D}"/>
              </a:ext>
            </a:extLst>
          </p:cNvPr>
          <p:cNvCxnSpPr>
            <a:cxnSpLocks/>
          </p:cNvCxnSpPr>
          <p:nvPr/>
        </p:nvCxnSpPr>
        <p:spPr>
          <a:xfrm>
            <a:off x="540155" y="5397624"/>
            <a:ext cx="109461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179FF5-E674-26B0-27B6-1198B246F6AD}"/>
              </a:ext>
            </a:extLst>
          </p:cNvPr>
          <p:cNvSpPr txBox="1"/>
          <p:nvPr/>
        </p:nvSpPr>
        <p:spPr>
          <a:xfrm rot="3167381">
            <a:off x="1866637" y="5918482"/>
            <a:ext cx="1438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 dirty="0"/>
              <a:t>14 February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6BCC6-8C68-9D01-4EBE-ACE5C916D19E}"/>
              </a:ext>
            </a:extLst>
          </p:cNvPr>
          <p:cNvSpPr txBox="1"/>
          <p:nvPr/>
        </p:nvSpPr>
        <p:spPr>
          <a:xfrm rot="3167381">
            <a:off x="3507756" y="5865661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/>
              <a:t>31 March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BDED5-A51A-D177-719D-0B21F8DA65CF}"/>
              </a:ext>
            </a:extLst>
          </p:cNvPr>
          <p:cNvSpPr/>
          <p:nvPr/>
        </p:nvSpPr>
        <p:spPr>
          <a:xfrm>
            <a:off x="328474" y="4051973"/>
            <a:ext cx="3320248" cy="414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EOSC Future extension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C8A3D-42DD-75E3-6DB1-60EB951EB304}"/>
              </a:ext>
            </a:extLst>
          </p:cNvPr>
          <p:cNvSpPr txBox="1"/>
          <p:nvPr/>
        </p:nvSpPr>
        <p:spPr>
          <a:xfrm>
            <a:off x="176896" y="3014976"/>
            <a:ext cx="4072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Handover of relevant EOSC Portal functionalities (specs, software, IPO,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Managing expectations of all stakeholders (providers, users, etc.)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778A58-115C-F2FF-067B-0B389B0E6619}"/>
              </a:ext>
            </a:extLst>
          </p:cNvPr>
          <p:cNvSpPr/>
          <p:nvPr/>
        </p:nvSpPr>
        <p:spPr>
          <a:xfrm>
            <a:off x="512531" y="4554019"/>
            <a:ext cx="1561402" cy="710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400" dirty="0"/>
              <a:t>Phase-in Period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96131-F236-3D8B-686E-92AD5EA71545}"/>
              </a:ext>
            </a:extLst>
          </p:cNvPr>
          <p:cNvSpPr txBox="1"/>
          <p:nvPr/>
        </p:nvSpPr>
        <p:spPr>
          <a:xfrm rot="3167381">
            <a:off x="56692" y="5994605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/>
              <a:t>17 November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6E5FB-2045-CD9F-2E5A-FEE64FAEDECD}"/>
              </a:ext>
            </a:extLst>
          </p:cNvPr>
          <p:cNvSpPr txBox="1"/>
          <p:nvPr/>
        </p:nvSpPr>
        <p:spPr>
          <a:xfrm rot="16200000">
            <a:off x="-75291" y="4781207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50" b="1" dirty="0"/>
              <a:t>Signatures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E0D793-9E4B-75ED-DC78-39761F2550F0}"/>
              </a:ext>
            </a:extLst>
          </p:cNvPr>
          <p:cNvSpPr/>
          <p:nvPr/>
        </p:nvSpPr>
        <p:spPr>
          <a:xfrm>
            <a:off x="2343705" y="4554019"/>
            <a:ext cx="1305017" cy="71021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Takeover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5ADAF3-0AE6-49FA-3CFC-D3E78DEF3E74}"/>
              </a:ext>
            </a:extLst>
          </p:cNvPr>
          <p:cNvSpPr/>
          <p:nvPr/>
        </p:nvSpPr>
        <p:spPr>
          <a:xfrm>
            <a:off x="3711210" y="4554019"/>
            <a:ext cx="2050398" cy="710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Services design and deployment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B2550E-3BDA-ABD8-E668-B3FE14F1D3BF}"/>
              </a:ext>
            </a:extLst>
          </p:cNvPr>
          <p:cNvSpPr txBox="1"/>
          <p:nvPr/>
        </p:nvSpPr>
        <p:spPr>
          <a:xfrm rot="3167381">
            <a:off x="5538603" y="5840060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/>
              <a:t>14 May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D9296-8009-963C-0CAE-DFBE85FB6698}"/>
              </a:ext>
            </a:extLst>
          </p:cNvPr>
          <p:cNvSpPr txBox="1"/>
          <p:nvPr/>
        </p:nvSpPr>
        <p:spPr>
          <a:xfrm rot="3167381">
            <a:off x="7769430" y="5889711"/>
            <a:ext cx="125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/>
              <a:t>14 August 2024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BFCE6E-6C32-F007-86B6-F382E95B9CAC}"/>
              </a:ext>
            </a:extLst>
          </p:cNvPr>
          <p:cNvSpPr/>
          <p:nvPr/>
        </p:nvSpPr>
        <p:spPr>
          <a:xfrm>
            <a:off x="5824096" y="4554019"/>
            <a:ext cx="2050398" cy="710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Services integration and pre-production testing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C3BF0-7F6B-EC4E-1B80-4E16C5FB849B}"/>
              </a:ext>
            </a:extLst>
          </p:cNvPr>
          <p:cNvSpPr/>
          <p:nvPr/>
        </p:nvSpPr>
        <p:spPr>
          <a:xfrm>
            <a:off x="8191832" y="4541326"/>
            <a:ext cx="1085334" cy="71021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Production testing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1F6B40-CF09-8C2F-4C49-3308181884B8}"/>
              </a:ext>
            </a:extLst>
          </p:cNvPr>
          <p:cNvSpPr/>
          <p:nvPr/>
        </p:nvSpPr>
        <p:spPr>
          <a:xfrm>
            <a:off x="9366345" y="4544916"/>
            <a:ext cx="2448000" cy="710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600" dirty="0"/>
              <a:t>Production service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533E4-4862-3F8E-303B-2B5B43E44E80}"/>
              </a:ext>
            </a:extLst>
          </p:cNvPr>
          <p:cNvSpPr txBox="1"/>
          <p:nvPr/>
        </p:nvSpPr>
        <p:spPr>
          <a:xfrm rot="3167381">
            <a:off x="9070460" y="5899281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 dirty="0"/>
              <a:t>21 October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CE78A-20A9-67C5-5E2A-F874A188EDD0}"/>
              </a:ext>
            </a:extLst>
          </p:cNvPr>
          <p:cNvSpPr txBox="1"/>
          <p:nvPr/>
        </p:nvSpPr>
        <p:spPr>
          <a:xfrm rot="16200000">
            <a:off x="7701982" y="4793401"/>
            <a:ext cx="6623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50" b="1" dirty="0"/>
              <a:t>Launch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6D26BA-41F7-C611-29E0-804F2322282B}"/>
              </a:ext>
            </a:extLst>
          </p:cNvPr>
          <p:cNvSpPr txBox="1"/>
          <p:nvPr/>
        </p:nvSpPr>
        <p:spPr>
          <a:xfrm rot="16200000">
            <a:off x="1954670" y="4878360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50" b="1" dirty="0"/>
              <a:t>Start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46195-2DFE-4CF9-AC94-0437D33F9898}"/>
              </a:ext>
            </a:extLst>
          </p:cNvPr>
          <p:cNvSpPr txBox="1"/>
          <p:nvPr/>
        </p:nvSpPr>
        <p:spPr>
          <a:xfrm>
            <a:off x="8160121" y="3513991"/>
            <a:ext cx="369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Pre-production and production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First user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Operations business as usual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i="1" dirty="0"/>
              <a:t>EOSC Symposium 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474BF7-65D1-7157-8FD4-3494F4D7FD64}"/>
              </a:ext>
            </a:extLst>
          </p:cNvPr>
          <p:cNvSpPr txBox="1"/>
          <p:nvPr/>
        </p:nvSpPr>
        <p:spPr>
          <a:xfrm>
            <a:off x="2787703" y="1411394"/>
            <a:ext cx="6443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Planning and architecting of service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i="1" dirty="0">
                <a:solidFill>
                  <a:srgbClr val="FF0000"/>
                </a:solidFill>
              </a:rPr>
              <a:t>Compliances and approvals (EC IT Governance)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Definition of policies (</a:t>
            </a:r>
            <a:r>
              <a:rPr lang="en-IE" sz="1400" i="1" dirty="0" err="1"/>
              <a:t>RoP</a:t>
            </a:r>
            <a:r>
              <a:rPr lang="en-IE" sz="1400" i="1" dirty="0"/>
              <a:t>, AUP, 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Production launch of the EOSC EU Node web front-office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8F6B6E-5039-FC66-CA1E-8F4FFBC545A8}"/>
              </a:ext>
            </a:extLst>
          </p:cNvPr>
          <p:cNvCxnSpPr>
            <a:cxnSpLocks/>
          </p:cNvCxnSpPr>
          <p:nvPr/>
        </p:nvCxnSpPr>
        <p:spPr>
          <a:xfrm flipH="1">
            <a:off x="3726276" y="2452057"/>
            <a:ext cx="558521" cy="2002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39E7D71-98DE-9345-74BD-4D21DF5A0E53}"/>
              </a:ext>
            </a:extLst>
          </p:cNvPr>
          <p:cNvSpPr txBox="1"/>
          <p:nvPr/>
        </p:nvSpPr>
        <p:spPr>
          <a:xfrm>
            <a:off x="3937228" y="3565071"/>
            <a:ext cx="3695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Deployments and staging of core/exchange functionalities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Gradual services roll-out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i="1" dirty="0"/>
              <a:t>Quality Assurance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i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FD8083-9B66-B0F6-FA98-768989E82269}"/>
              </a:ext>
            </a:extLst>
          </p:cNvPr>
          <p:cNvSpPr txBox="1"/>
          <p:nvPr/>
        </p:nvSpPr>
        <p:spPr>
          <a:xfrm>
            <a:off x="6990605" y="2538839"/>
            <a:ext cx="489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Full integration testing of core and exchange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i="1" dirty="0"/>
              <a:t>Integration of EC services (ORE, ODP, CORDIS/Cellar)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i="1" dirty="0"/>
              <a:t>Onboarding of flagships to EOSC EU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i="1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76E5B46-3632-0B44-10D5-A75660B88428}"/>
              </a:ext>
            </a:extLst>
          </p:cNvPr>
          <p:cNvCxnSpPr>
            <a:cxnSpLocks/>
          </p:cNvCxnSpPr>
          <p:nvPr/>
        </p:nvCxnSpPr>
        <p:spPr>
          <a:xfrm flipH="1">
            <a:off x="7403977" y="3329126"/>
            <a:ext cx="439503" cy="1125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B1680D-7916-48A8-775F-4D70A3CF0675}"/>
              </a:ext>
            </a:extLst>
          </p:cNvPr>
          <p:cNvCxnSpPr/>
          <p:nvPr/>
        </p:nvCxnSpPr>
        <p:spPr>
          <a:xfrm>
            <a:off x="4608413" y="2644860"/>
            <a:ext cx="0" cy="362026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C07149D-50DB-DF77-553E-6C481DF4CED9}"/>
              </a:ext>
            </a:extLst>
          </p:cNvPr>
          <p:cNvSpPr txBox="1"/>
          <p:nvPr/>
        </p:nvSpPr>
        <p:spPr>
          <a:xfrm>
            <a:off x="1015110" y="794433"/>
            <a:ext cx="4776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EOSC EU Node Planned Timeline and Milestones</a:t>
            </a:r>
          </a:p>
        </p:txBody>
      </p:sp>
    </p:spTree>
    <p:extLst>
      <p:ext uri="{BB962C8B-B14F-4D97-AF65-F5344CB8AC3E}">
        <p14:creationId xmlns:p14="http://schemas.microsoft.com/office/powerpoint/2010/main" val="1460295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F879-9409-1A2D-CACA-90C1562C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17" y="286328"/>
            <a:ext cx="10515600" cy="1311564"/>
          </a:xfrm>
        </p:spPr>
        <p:txBody>
          <a:bodyPr/>
          <a:lstStyle/>
          <a:p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  <a:cs typeface="Aldhabi" panose="020F0502020204030204" pitchFamily="2" charset="-78"/>
              </a:rPr>
              <a:t>EOSC post-2027: Scenarios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  <a:cs typeface="Aldhabi" panose="020F0502020204030204" pitchFamily="2" charset="-78"/>
              </a:rPr>
              <a:t>under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  <a:cs typeface="Aldhabi" panose="020F0502020204030204" pitchFamily="2" charset="-78"/>
              </a:rPr>
              <a:t> discussion </a:t>
            </a:r>
            <a:br>
              <a:rPr lang="en-IE" sz="4000" dirty="0">
                <a:latin typeface="Agency FB" panose="020B0503020202020204" pitchFamily="34" charset="0"/>
                <a:cs typeface="Aldhabi" panose="020F0502020204030204" pitchFamily="2" charset="-78"/>
              </a:rPr>
            </a:br>
            <a:endParaRPr lang="en-I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8AA8C5-8FA4-8CE8-4E69-B20E55DA87D4}"/>
              </a:ext>
            </a:extLst>
          </p:cNvPr>
          <p:cNvSpPr/>
          <p:nvPr/>
        </p:nvSpPr>
        <p:spPr>
          <a:xfrm>
            <a:off x="443346" y="5271797"/>
            <a:ext cx="1394785" cy="722880"/>
          </a:xfrm>
          <a:prstGeom prst="roundRect">
            <a:avLst/>
          </a:prstGeom>
          <a:solidFill>
            <a:srgbClr val="D9D9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860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2024</a:t>
            </a:r>
          </a:p>
          <a:p>
            <a:r>
              <a:rPr lang="en-US" sz="1050" dirty="0"/>
              <a:t>Unless otherwise noted the reuse of this presentation is </a:t>
            </a:r>
            <a:r>
              <a:rPr lang="en-US" sz="1050" dirty="0" err="1"/>
              <a:t>authorised</a:t>
            </a:r>
            <a:r>
              <a:rPr lang="en-US" sz="1050" dirty="0"/>
              <a:t> under the </a:t>
            </a:r>
            <a:r>
              <a:rPr lang="en-US" sz="1050" dirty="0">
                <a:hlinkClick r:id="rId3"/>
              </a:rPr>
              <a:t>CC BY 4.0 </a:t>
            </a:r>
            <a:r>
              <a:rPr lang="en-US" sz="1050" dirty="0"/>
              <a:t>license. For any use or reproduction of elements that are not owned by the EU, permission may need to be sought directly from the respective right holders.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" y="4858246"/>
            <a:ext cx="1023496" cy="3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6D2B-877F-D6F6-D067-3BA86BA2E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9" y="482858"/>
            <a:ext cx="10492018" cy="1150633"/>
          </a:xfrm>
        </p:spPr>
        <p:txBody>
          <a:bodyPr/>
          <a:lstStyle/>
          <a:p>
            <a:r>
              <a:rPr lang="sv-SE" sz="3200" dirty="0">
                <a:cs typeface="Arial"/>
              </a:rPr>
              <a:t>The </a:t>
            </a:r>
            <a:r>
              <a:rPr lang="sv-SE" sz="3200" dirty="0" err="1">
                <a:cs typeface="Arial"/>
              </a:rPr>
              <a:t>role</a:t>
            </a:r>
            <a:r>
              <a:rPr lang="sv-SE" sz="3200" dirty="0">
                <a:cs typeface="Arial"/>
              </a:rPr>
              <a:t> </a:t>
            </a:r>
            <a:r>
              <a:rPr lang="sv-SE" sz="3200" dirty="0" err="1">
                <a:cs typeface="Arial"/>
              </a:rPr>
              <a:t>of</a:t>
            </a:r>
            <a:r>
              <a:rPr lang="sv-SE" sz="3200" dirty="0">
                <a:cs typeface="Arial"/>
              </a:rPr>
              <a:t> the EU in the </a:t>
            </a:r>
            <a:r>
              <a:rPr lang="sv-SE" sz="3200" dirty="0" err="1">
                <a:cs typeface="Arial"/>
              </a:rPr>
              <a:t>development</a:t>
            </a:r>
            <a:r>
              <a:rPr lang="sv-SE" sz="3200" dirty="0">
                <a:cs typeface="Arial"/>
              </a:rPr>
              <a:t> </a:t>
            </a:r>
            <a:r>
              <a:rPr lang="sv-SE" sz="3200" dirty="0" err="1">
                <a:cs typeface="Arial"/>
              </a:rPr>
              <a:t>of</a:t>
            </a:r>
            <a:r>
              <a:rPr lang="sv-SE" sz="3200" dirty="0">
                <a:cs typeface="Arial"/>
              </a:rPr>
              <a:t> EOSC:</a:t>
            </a:r>
            <a:br>
              <a:rPr lang="sv-SE" sz="3200" dirty="0">
                <a:cs typeface="Arial"/>
              </a:rPr>
            </a:br>
            <a:r>
              <a:rPr lang="sv-SE" sz="3200" dirty="0">
                <a:cs typeface="Arial"/>
              </a:rPr>
              <a:t>State </a:t>
            </a:r>
            <a:r>
              <a:rPr lang="sv-SE" sz="3200" dirty="0" err="1">
                <a:cs typeface="Arial"/>
              </a:rPr>
              <a:t>of</a:t>
            </a:r>
            <a:r>
              <a:rPr lang="sv-SE" sz="3200" dirty="0">
                <a:cs typeface="Arial"/>
              </a:rPr>
              <a:t> Play &amp; Challenges </a:t>
            </a:r>
            <a:r>
              <a:rPr lang="sv-SE" sz="3200" dirty="0" err="1">
                <a:cs typeface="Arial"/>
              </a:rPr>
              <a:t>Ahead</a:t>
            </a:r>
            <a:endParaRPr lang="en-IE" sz="32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B8110C7-D02A-7E2A-27D4-1A7080FB3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643711"/>
              </p:ext>
            </p:extLst>
          </p:nvPr>
        </p:nvGraphicFramePr>
        <p:xfrm>
          <a:off x="2032000" y="1162975"/>
          <a:ext cx="7342819" cy="4975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313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EF29-F412-1D6C-FEBB-97B8461F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36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36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36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36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36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36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</a:t>
            </a:r>
            <a:endParaRPr lang="en-IE" sz="3600" dirty="0"/>
          </a:p>
        </p:txBody>
      </p:sp>
      <p:pic>
        <p:nvPicPr>
          <p:cNvPr id="3" name="Picture Placeholder 6" descr="A group of people working on a computer&#10;&#10;Description automatically generated">
            <a:extLst>
              <a:ext uri="{FF2B5EF4-FFF2-40B4-BE49-F238E27FC236}">
                <a16:creationId xmlns:a16="http://schemas.microsoft.com/office/drawing/2014/main" id="{9AF48132-D91D-EE1E-964A-2153B77D1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1856"/>
          <a:stretch>
            <a:fillRect/>
          </a:stretch>
        </p:blipFill>
        <p:spPr>
          <a:xfrm>
            <a:off x="1" y="1457325"/>
            <a:ext cx="4760178" cy="540067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50D099-F4AF-6C5F-F31D-0CA740E3D06D}"/>
              </a:ext>
            </a:extLst>
          </p:cNvPr>
          <p:cNvSpPr txBox="1">
            <a:spLocks/>
          </p:cNvSpPr>
          <p:nvPr/>
        </p:nvSpPr>
        <p:spPr>
          <a:xfrm>
            <a:off x="4992927" y="1930400"/>
            <a:ext cx="5859800" cy="4745347"/>
          </a:xfrm>
          <a:prstGeom prst="rect">
            <a:avLst/>
          </a:prstGeom>
        </p:spPr>
        <p:txBody>
          <a:bodyPr/>
          <a:lstStyle>
            <a:lvl1pPr marL="228600" marR="0" lvl="0" indent="-2286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defRPr>
            </a:lvl1pPr>
            <a:lvl2pPr marL="685800" marR="0" lvl="1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034EA2"/>
              </a:buClr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034EA2"/>
              </a:buClr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034EA2"/>
              </a:buClr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034EA2"/>
              </a:buClr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4D4D4D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chemeClr val="tx2"/>
              </a:buClr>
            </a:pPr>
            <a:r>
              <a:rPr lang="en-US" sz="1400" b="1" dirty="0"/>
              <a:t>A process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Accelerate Open Science, FAIR data management and use of digital methods and services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Stimulate co-operation in science and research, new insights and innovations, higher research productivity and improved reproducibility in science.</a:t>
            </a:r>
          </a:p>
          <a:p>
            <a:pPr algn="just">
              <a:spcAft>
                <a:spcPts val="600"/>
              </a:spcAft>
              <a:buClr>
                <a:schemeClr val="tx2"/>
              </a:buClr>
            </a:pPr>
            <a:r>
              <a:rPr lang="en-US" sz="1400" b="1" dirty="0"/>
              <a:t>An open, trusted, federation of infrastructure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Access existing Research Infrastructures in Europe;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Enable circa 2 million European researchers to store, share, process, analyze, and reuse research digital objects (e.g. data, publications and software) 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1400" b="1" dirty="0"/>
              <a:t>An evolving ecosystem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Bringing together the European Commission, the governments and the many R&amp;I stakeholders involved in the European Research Area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Co-created across European, national, and institutional levels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37E1F-6894-98E1-3295-B77E31F0B7FE}"/>
              </a:ext>
            </a:extLst>
          </p:cNvPr>
          <p:cNvSpPr/>
          <p:nvPr/>
        </p:nvSpPr>
        <p:spPr>
          <a:xfrm>
            <a:off x="4992927" y="3429000"/>
            <a:ext cx="5859800" cy="13982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6A67E-89F5-AE5C-6680-8C3374A8DC94}"/>
              </a:ext>
            </a:extLst>
          </p:cNvPr>
          <p:cNvSpPr txBox="1"/>
          <p:nvPr/>
        </p:nvSpPr>
        <p:spPr>
          <a:xfrm>
            <a:off x="7703127" y="1457325"/>
            <a:ext cx="290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What is EOSC 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342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D194-AD31-1737-8CBD-F18AE1F31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 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19128-5EC8-2904-CB96-4603B636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126" y="1348345"/>
            <a:ext cx="6077528" cy="5112842"/>
          </a:xfrm>
          <a:prstGeom prst="rect">
            <a:avLst/>
          </a:prstGeom>
          <a:noFill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1C3F27-5B0B-5DE6-4E50-01296BC8734A}"/>
              </a:ext>
            </a:extLst>
          </p:cNvPr>
          <p:cNvSpPr/>
          <p:nvPr/>
        </p:nvSpPr>
        <p:spPr>
          <a:xfrm>
            <a:off x="840508" y="5303724"/>
            <a:ext cx="2087419" cy="1071418"/>
          </a:xfrm>
          <a:prstGeom prst="roundRect">
            <a:avLst/>
          </a:prstGeom>
          <a:solidFill>
            <a:srgbClr val="B9D6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BCF19-E6B1-4C90-471B-DEE421BD7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17" y="1865173"/>
            <a:ext cx="3116879" cy="40791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AA2CDE-9F2C-520E-C7D2-36C773243D4A}"/>
              </a:ext>
            </a:extLst>
          </p:cNvPr>
          <p:cNvSpPr/>
          <p:nvPr/>
        </p:nvSpPr>
        <p:spPr>
          <a:xfrm>
            <a:off x="5652655" y="5412509"/>
            <a:ext cx="2087419" cy="1048678"/>
          </a:xfrm>
          <a:prstGeom prst="rect">
            <a:avLst/>
          </a:prstGeom>
          <a:solidFill>
            <a:srgbClr val="B9D4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11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1000">
              <a:schemeClr val="accent6">
                <a:lumMod val="0"/>
                <a:lumOff val="100000"/>
              </a:schemeClr>
            </a:gs>
            <a:gs pos="100000">
              <a:srgbClr val="35B5E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9237-054F-3B4B-236D-DDB337C8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</a:t>
            </a:r>
            <a:endParaRPr lang="en-IE" sz="3800" dirty="0">
              <a:latin typeface="Agency FB" panose="020B0503020202020204" pitchFamily="34" charset="0"/>
            </a:endParaRPr>
          </a:p>
        </p:txBody>
      </p:sp>
      <p:sp>
        <p:nvSpPr>
          <p:cNvPr id="7" name="AutoShape 2" descr="University associations join forces to advance the European Research Area –  UAS4EUROPE">
            <a:extLst>
              <a:ext uri="{FF2B5EF4-FFF2-40B4-BE49-F238E27FC236}">
                <a16:creationId xmlns:a16="http://schemas.microsoft.com/office/drawing/2014/main" id="{2C819116-AE14-D650-6B40-154BE15230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86545" y="3276599"/>
            <a:ext cx="3061855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4" descr="University associations join forces to advance the European Research Area –  UAS4EUROPE">
            <a:extLst>
              <a:ext uri="{FF2B5EF4-FFF2-40B4-BE49-F238E27FC236}">
                <a16:creationId xmlns:a16="http://schemas.microsoft.com/office/drawing/2014/main" id="{07616FFD-0206-4C13-AA51-31DAB504B2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" y="2405489"/>
            <a:ext cx="3609110" cy="360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0F75E7-6A63-B0E0-66C3-4699A5482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7" y="2607535"/>
            <a:ext cx="4891662" cy="3186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B7FCC2DF-AD6E-7237-CEA6-48335ED98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899257"/>
              </p:ext>
            </p:extLst>
          </p:nvPr>
        </p:nvGraphicFramePr>
        <p:xfrm>
          <a:off x="6371361" y="1708727"/>
          <a:ext cx="5201822" cy="4085354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638810">
                  <a:extLst>
                    <a:ext uri="{9D8B030D-6E8A-4147-A177-3AD203B41FA5}">
                      <a16:colId xmlns:a16="http://schemas.microsoft.com/office/drawing/2014/main" val="4107858991"/>
                    </a:ext>
                  </a:extLst>
                </a:gridCol>
                <a:gridCol w="4563012">
                  <a:extLst>
                    <a:ext uri="{9D8B030D-6E8A-4147-A177-3AD203B41FA5}">
                      <a16:colId xmlns:a16="http://schemas.microsoft.com/office/drawing/2014/main" val="3994104326"/>
                    </a:ext>
                  </a:extLst>
                </a:gridCol>
              </a:tblGrid>
              <a:tr h="814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2015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gency FB" panose="020B0503020202020204" pitchFamily="34" charset="0"/>
                        </a:rPr>
                        <a:t>Council Conclusions on 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‘open, data-intensive and networked research as a driver for faster and wider innovation’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239326"/>
                  </a:ext>
                </a:extLst>
              </a:tr>
              <a:tr h="8185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2016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gency FB" panose="020B0503020202020204" pitchFamily="34" charset="0"/>
                        </a:rPr>
                        <a:t>Council Conclusions on 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‘the Transition Towards an Open Science System’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554826"/>
                  </a:ext>
                </a:extLst>
              </a:tr>
              <a:tr h="818558">
                <a:tc>
                  <a:txBody>
                    <a:bodyPr/>
                    <a:lstStyle/>
                    <a:p>
                      <a:pPr algn="l"/>
                      <a:r>
                        <a:rPr lang="fr-BE" sz="1400" b="1" dirty="0">
                          <a:latin typeface="Agency FB" panose="020B0503020202020204" pitchFamily="34" charset="0"/>
                        </a:rPr>
                        <a:t>2017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EOSC Declaration (#1): The European Open Science Cloud – New research and innovation opportunities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438313"/>
                  </a:ext>
                </a:extLst>
              </a:tr>
              <a:tr h="8185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2018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400" dirty="0">
                          <a:latin typeface="Agency FB" panose="020B0503020202020204" pitchFamily="34" charset="0"/>
                        </a:rPr>
                        <a:t>Council conclusions on </a:t>
                      </a:r>
                      <a:r>
                        <a:rPr lang="en-IE" sz="1400" b="1" dirty="0">
                          <a:latin typeface="Agency FB" panose="020B0503020202020204" pitchFamily="34" charset="0"/>
                        </a:rPr>
                        <a:t>‘European Open Science Cloud (EOSC)’</a:t>
                      </a:r>
                      <a:r>
                        <a:rPr lang="en-IE" sz="1400" b="1" dirty="0"/>
                        <a:t> 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920051"/>
                  </a:ext>
                </a:extLst>
              </a:tr>
              <a:tr h="814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2020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EOSC declaration (#3) by the German Presidency of the EU “Opening the Door to a World of FAIR Research Digital Objects – On the Threshold to the European Open Science Cloud”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001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58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1000">
              <a:schemeClr val="accent6">
                <a:lumMod val="0"/>
                <a:lumOff val="100000"/>
              </a:schemeClr>
            </a:gs>
            <a:gs pos="100000">
              <a:srgbClr val="35B5E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9237-054F-3B4B-236D-DDB337C8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</a:t>
            </a:r>
            <a:endParaRPr lang="en-IE" sz="3800" dirty="0">
              <a:latin typeface="Agency FB" panose="020B0503020202020204" pitchFamily="34" charset="0"/>
            </a:endParaRPr>
          </a:p>
        </p:txBody>
      </p:sp>
      <p:sp>
        <p:nvSpPr>
          <p:cNvPr id="7" name="AutoShape 2" descr="University associations join forces to advance the European Research Area –  UAS4EUROPE">
            <a:extLst>
              <a:ext uri="{FF2B5EF4-FFF2-40B4-BE49-F238E27FC236}">
                <a16:creationId xmlns:a16="http://schemas.microsoft.com/office/drawing/2014/main" id="{2C819116-AE14-D650-6B40-154BE15230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86545" y="3276599"/>
            <a:ext cx="3061855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4" descr="University associations join forces to advance the European Research Area –  UAS4EUROPE">
            <a:extLst>
              <a:ext uri="{FF2B5EF4-FFF2-40B4-BE49-F238E27FC236}">
                <a16:creationId xmlns:a16="http://schemas.microsoft.com/office/drawing/2014/main" id="{07616FFD-0206-4C13-AA51-31DAB504B2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" y="2405489"/>
            <a:ext cx="3609110" cy="360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0F75E7-6A63-B0E0-66C3-4699A5482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7" y="2607535"/>
            <a:ext cx="4891662" cy="3186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B7FCC2DF-AD6E-7237-CEA6-48335ED9854B}"/>
              </a:ext>
            </a:extLst>
          </p:cNvPr>
          <p:cNvGraphicFramePr>
            <a:graphicFrameLocks noGrp="1"/>
          </p:cNvGraphicFramePr>
          <p:nvPr/>
        </p:nvGraphicFramePr>
        <p:xfrm>
          <a:off x="6371361" y="1708727"/>
          <a:ext cx="5201822" cy="4085354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638810">
                  <a:extLst>
                    <a:ext uri="{9D8B030D-6E8A-4147-A177-3AD203B41FA5}">
                      <a16:colId xmlns:a16="http://schemas.microsoft.com/office/drawing/2014/main" val="4107858991"/>
                    </a:ext>
                  </a:extLst>
                </a:gridCol>
                <a:gridCol w="4563012">
                  <a:extLst>
                    <a:ext uri="{9D8B030D-6E8A-4147-A177-3AD203B41FA5}">
                      <a16:colId xmlns:a16="http://schemas.microsoft.com/office/drawing/2014/main" val="3994104326"/>
                    </a:ext>
                  </a:extLst>
                </a:gridCol>
              </a:tblGrid>
              <a:tr h="814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2020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Agency FB" panose="020B0503020202020204" pitchFamily="34" charset="0"/>
                        </a:rPr>
                        <a:t>Commission Communication on 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‘A new ERA for Research &amp; Innovation’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239326"/>
                  </a:ext>
                </a:extLst>
              </a:tr>
              <a:tr h="8185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2021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Agency FB" panose="020B0503020202020204" pitchFamily="34" charset="0"/>
                        </a:rPr>
                        <a:t>Council Recommendation on 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‘A Pact for Research and Innovation in Europe’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554826"/>
                  </a:ext>
                </a:extLst>
              </a:tr>
              <a:tr h="818558">
                <a:tc>
                  <a:txBody>
                    <a:bodyPr/>
                    <a:lstStyle/>
                    <a:p>
                      <a:pPr algn="l"/>
                      <a:r>
                        <a:rPr lang="fr-BE" sz="1400" b="1" dirty="0">
                          <a:latin typeface="Agency FB" panose="020B0503020202020204" pitchFamily="34" charset="0"/>
                        </a:rPr>
                        <a:t>2021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Agency FB" panose="020B0503020202020204" pitchFamily="34" charset="0"/>
                        </a:rPr>
                        <a:t>Council Conclusions on the ‘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Future governance of the European Research Area’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438313"/>
                  </a:ext>
                </a:extLst>
              </a:tr>
              <a:tr h="8185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2022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Agency FB" panose="020B0503020202020204" pitchFamily="34" charset="0"/>
                        </a:rPr>
                        <a:t>Council Conclusions on ‘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Research assessment and implementation of Open Science’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920051"/>
                  </a:ext>
                </a:extLst>
              </a:tr>
              <a:tr h="814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2023</a:t>
                      </a:r>
                      <a:endParaRPr lang="en-IE" sz="1400" b="1" dirty="0">
                        <a:latin typeface="Agency FB" panose="020B0503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Agency FB" panose="020B0503020202020204" pitchFamily="34" charset="0"/>
                        </a:rPr>
                        <a:t>Council Conclusions on ‘</a:t>
                      </a:r>
                      <a:r>
                        <a:rPr lang="en-US" sz="1400" b="1" dirty="0">
                          <a:latin typeface="Agency FB" panose="020B0503020202020204" pitchFamily="34" charset="0"/>
                        </a:rPr>
                        <a:t>High-quality, transparent, open, trustworthy and equitable scholarly publishing’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001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14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53172-06E6-DB3B-1538-D9318D01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 </a:t>
            </a:r>
            <a:endParaRPr lang="en-IE" sz="3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04817-DCEA-C089-3506-FCC67ED77DA7}"/>
              </a:ext>
            </a:extLst>
          </p:cNvPr>
          <p:cNvSpPr txBox="1"/>
          <p:nvPr/>
        </p:nvSpPr>
        <p:spPr>
          <a:xfrm>
            <a:off x="5292437" y="1782619"/>
            <a:ext cx="578689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i="1" dirty="0"/>
              <a:t>“A central pillar of this strategy is the creation of a European Knowledge Commons – a </a:t>
            </a:r>
            <a:r>
              <a:rPr lang="en-US" sz="1600" i="1" dirty="0" err="1"/>
              <a:t>centralised</a:t>
            </a:r>
            <a:r>
              <a:rPr lang="en-US" sz="1600" i="1" dirty="0"/>
              <a:t>, digital platform providing access to publicly funded research, data sets, and educational resources. This empowers citizens, researchers, and businesses alike, allowing them to tap into a wealth of knowledge for innovation and societal progress. To remove barriers to knowledge sharing, the EU must </a:t>
            </a:r>
            <a:r>
              <a:rPr lang="en-US" sz="1600" i="1" dirty="0" err="1"/>
              <a:t>harmonise</a:t>
            </a:r>
            <a:r>
              <a:rPr lang="en-US" sz="1600" i="1" dirty="0"/>
              <a:t> cross-border data flow mechanisms, particularly interoperability and data protection regulations, and invest in robust digital infrastructure. This facilitates the secure and efficient transfer of non-personal data vital to research and innovation within the EU, supporting the development of European data spaces in key sectors - the chapter on health will focus on the European Health Data Space (EHDS) - to promote data sharing and use for the benefit of the economy and society, and strengthen cybersecurity through regulations, standards, and practices that protect critical infrastructures and citizens' data.”</a:t>
            </a:r>
            <a:endParaRPr lang="en-US" sz="1600" b="0" i="1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DEE2C-2070-34E4-0280-EADAD8ADE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17" y="1368586"/>
            <a:ext cx="3634544" cy="50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53172-06E6-DB3B-1538-D9318D01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38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38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 </a:t>
            </a:r>
            <a:endParaRPr lang="en-IE" sz="3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C14EF4-1B4E-FE7A-611C-B68DA31D4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1" y="2240394"/>
            <a:ext cx="2028825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DC69147-8EF5-FAFB-1E73-5B851C8D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77" y="3270034"/>
            <a:ext cx="2028825" cy="27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C04817-DCEA-C089-3506-FCC67ED77DA7}"/>
              </a:ext>
            </a:extLst>
          </p:cNvPr>
          <p:cNvSpPr txBox="1"/>
          <p:nvPr/>
        </p:nvSpPr>
        <p:spPr>
          <a:xfrm>
            <a:off x="5292436" y="1782619"/>
            <a:ext cx="645621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IE" sz="1800" b="1" i="0" u="none" strike="noStrike" dirty="0">
                <a:solidFill>
                  <a:srgbClr val="034EA2"/>
                </a:solidFill>
                <a:effectLst/>
                <a:latin typeface="Arial" panose="020B0604020202020204" pitchFamily="34" charset="0"/>
              </a:rPr>
              <a:t>ERA ACTION 1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IE" sz="18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Enable the open sharing of knowledge and the re-use of research outputs, including through the development of the European Science Cloud (EOSC)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IE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IE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IE" sz="1800" b="1" i="0" u="none" strike="noStrike" dirty="0">
                <a:solidFill>
                  <a:srgbClr val="034EA2"/>
                </a:solidFill>
                <a:effectLst/>
                <a:latin typeface="Arial" panose="020B0604020202020204" pitchFamily="34" charset="0"/>
              </a:rPr>
              <a:t>OUTCOMES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IE" sz="18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Deploy Open Science Principles and identify Open Science best practices</a:t>
            </a:r>
            <a:r>
              <a:rPr lang="en-IE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IE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IE" sz="18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Deploy the core components and services of EOSC and federate existing data infrastructures in Europe, working towards the interoperability of research data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IE" sz="18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Establish a monitoring mechanism to collect data and benchmark investments, policies, digital research outputs, open science skills and infrastructure capacities related to EOSC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4D4D4D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5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D194-AD31-1737-8CBD-F18AE1F31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EOSC in the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</a:rPr>
              <a:t>context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 of a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</a:rPr>
              <a:t>broader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 EU </a:t>
            </a:r>
            <a:r>
              <a:rPr lang="fr-BE" sz="4000" dirty="0" err="1">
                <a:solidFill>
                  <a:srgbClr val="002060"/>
                </a:solidFill>
                <a:latin typeface="Agency FB" panose="020B0503020202020204" pitchFamily="34" charset="0"/>
              </a:rPr>
              <a:t>policy</a:t>
            </a:r>
            <a:r>
              <a:rPr lang="fr-BE" sz="4000" dirty="0">
                <a:solidFill>
                  <a:srgbClr val="002060"/>
                </a:solidFill>
                <a:latin typeface="Agency FB" panose="020B0503020202020204" pitchFamily="34" charset="0"/>
              </a:rPr>
              <a:t> on Open Science 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CF0CF-77A6-1E3B-717F-17AA16DF4195}"/>
              </a:ext>
            </a:extLst>
          </p:cNvPr>
          <p:cNvSpPr txBox="1"/>
          <p:nvPr/>
        </p:nvSpPr>
        <p:spPr>
          <a:xfrm>
            <a:off x="970717" y="1413163"/>
            <a:ext cx="624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Embracing open science as the </a:t>
            </a:r>
            <a:r>
              <a:rPr lang="en-GB" sz="1800" i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modus operandi </a:t>
            </a: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of research</a:t>
            </a:r>
            <a:endParaRPr lang="en-IE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46D3F-9EBA-E200-6CFA-B78A143A3322}"/>
              </a:ext>
            </a:extLst>
          </p:cNvPr>
          <p:cNvSpPr txBox="1"/>
          <p:nvPr/>
        </p:nvSpPr>
        <p:spPr>
          <a:xfrm>
            <a:off x="970718" y="2382982"/>
            <a:ext cx="4506446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GB" sz="1400" b="1" dirty="0"/>
              <a:t>Improving </a:t>
            </a:r>
            <a:r>
              <a:rPr lang="en-GB" sz="1400" b="1" i="1" kern="0" dirty="0">
                <a:solidFill>
                  <a:srgbClr val="035DC1"/>
                </a:solidFill>
              </a:rPr>
              <a:t>the practice</a:t>
            </a:r>
            <a:endParaRPr lang="en-GB" sz="1400" b="1" dirty="0"/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4494"/>
                </a:solidFill>
              </a:rPr>
              <a:t>Providing full and immediate open access </a:t>
            </a:r>
            <a:r>
              <a:rPr lang="en-US" sz="1400" dirty="0"/>
              <a:t>to scientific publications, research data, models, algorithms, software, protocols, notebooks, workflows, and all other research outputs  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4494"/>
                </a:solidFill>
              </a:rPr>
              <a:t>Research output management </a:t>
            </a:r>
            <a:r>
              <a:rPr lang="en-US" sz="1400" dirty="0"/>
              <a:t>- publications, data, and other outputs - in line with FAIR principles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4494"/>
                </a:solidFill>
              </a:rPr>
              <a:t>Early and open sharing </a:t>
            </a:r>
            <a:r>
              <a:rPr lang="en-US" sz="1400" dirty="0"/>
              <a:t>of research, e.g.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Pre-registration, registered reports, data deposition in shared repositories, pre-prints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Ensuring verifiability and reproducibility of research outputs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Open collaboration within science and with other knowledge producers/users, incl. citizens, civil society and end users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55313-ABFC-6959-48BD-65A9DE133145}"/>
              </a:ext>
            </a:extLst>
          </p:cNvPr>
          <p:cNvSpPr txBox="1"/>
          <p:nvPr/>
        </p:nvSpPr>
        <p:spPr>
          <a:xfrm>
            <a:off x="6566155" y="1847149"/>
            <a:ext cx="46551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0F5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Developing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35DC1"/>
                </a:solidFill>
                <a:effectLst/>
                <a:uLnTx/>
                <a:uFillTx/>
              </a:rPr>
              <a:t>the enablers</a:t>
            </a:r>
          </a:p>
          <a:p>
            <a:pPr marL="342900" marR="0" lvl="0" indent="-342900" algn="l" defTabSz="914400" rtl="0" eaLnBrk="1" fontAlgn="base" latinLnBrk="0" hangingPunct="1">
              <a:spcBef>
                <a:spcPts val="0"/>
              </a:spcBef>
              <a:spcAft>
                <a:spcPts val="600"/>
              </a:spcAft>
              <a:buClr>
                <a:srgbClr val="0F549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400" b="1" i="0" dirty="0">
                <a:solidFill>
                  <a:srgbClr val="004494"/>
                </a:solidFill>
              </a:rPr>
              <a:t>Incentives and rewards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to adopt open science practices, e.g. initiative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for Reforming Research Assessment</a:t>
            </a:r>
            <a:endParaRPr lang="en-US" sz="1400" b="1" i="0" dirty="0">
              <a:solidFill>
                <a:srgbClr val="004494"/>
              </a:solidFill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0"/>
              </a:spcBef>
              <a:spcAft>
                <a:spcPts val="600"/>
              </a:spcAft>
              <a:buClr>
                <a:srgbClr val="0F549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400" b="1" i="0" dirty="0">
                <a:solidFill>
                  <a:srgbClr val="004494"/>
                </a:solidFill>
              </a:rPr>
              <a:t>Legislative and regulatory framework 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for practicing open science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tx1"/>
                </a:solidFill>
              </a:rPr>
              <a:t>An EU data, copyright and digital legislative framework fit for research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tx1"/>
                </a:solidFill>
              </a:rPr>
              <a:t>Horizon Europe provisions o</a:t>
            </a:r>
            <a:r>
              <a:rPr lang="en-US" sz="1400" b="0" dirty="0">
                <a:solidFill>
                  <a:srgbClr val="4D4D4D"/>
                </a:solidFill>
              </a:rPr>
              <a:t>n Open Access and Open Science practices</a:t>
            </a:r>
            <a:endParaRPr lang="en-US" sz="1400" b="1" i="0" dirty="0">
              <a:solidFill>
                <a:schemeClr val="bg2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0"/>
              </a:spcBef>
              <a:spcAft>
                <a:spcPts val="600"/>
              </a:spcAft>
              <a:buClr>
                <a:srgbClr val="0F549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400" b="1" i="0" dirty="0">
                <a:solidFill>
                  <a:srgbClr val="004494"/>
                </a:solidFill>
              </a:rPr>
              <a:t>Open research infrastructures and skills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e.g.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European Open Science Cloud (EOSC)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Open Research Europe publishing service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tx1"/>
                </a:solidFill>
              </a:rPr>
              <a:t>EU Open Research Repository</a:t>
            </a:r>
            <a:r>
              <a:rPr lang="en-US" sz="1400" b="0" baseline="30000" dirty="0">
                <a:solidFill>
                  <a:schemeClr val="tx1"/>
                </a:solidFill>
              </a:rPr>
              <a:t>2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tx1"/>
                </a:solidFill>
              </a:rPr>
              <a:t>Support for skills &amp; education for </a:t>
            </a:r>
            <a:r>
              <a:rPr lang="en-US" sz="1400" b="0" dirty="0">
                <a:solidFill>
                  <a:srgbClr val="4D4D4D"/>
                </a:solidFill>
              </a:rPr>
              <a:t>practicing open science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14499688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</TotalTime>
  <Words>1642</Words>
  <Application>Microsoft Office PowerPoint</Application>
  <PresentationFormat>Widescreen</PresentationFormat>
  <Paragraphs>164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Agency FB</vt:lpstr>
      <vt:lpstr>Arial</vt:lpstr>
      <vt:lpstr>Calibri</vt:lpstr>
      <vt:lpstr>IBM Plex Sans</vt:lpstr>
      <vt:lpstr>Wingdings</vt:lpstr>
      <vt:lpstr>1_Office Theme</vt:lpstr>
      <vt:lpstr>2_Office Theme</vt:lpstr>
      <vt:lpstr>The role of the EU in the development of EOSC: State of Play &amp; Challenges Ahead</vt:lpstr>
      <vt:lpstr>The role of the EU in the development of EOSC: State of Play &amp; Challenges Ahead</vt:lpstr>
      <vt:lpstr>EOSC in the context of a broader EU policy on Open Science</vt:lpstr>
      <vt:lpstr>EOSC in the context of a broader EU policy on Open Science </vt:lpstr>
      <vt:lpstr>EOSC in the context of a broader EU policy on Open Science</vt:lpstr>
      <vt:lpstr>EOSC in the context of a broader EU policy on Open Science</vt:lpstr>
      <vt:lpstr>EOSC in the context of a broader EU policy on Open Science </vt:lpstr>
      <vt:lpstr>EOSC in the context of a broader EU policy on Open Science </vt:lpstr>
      <vt:lpstr>EOSC in the context of a broader EU policy on Open Science </vt:lpstr>
      <vt:lpstr>EOSC in the context of a broader EU policy on Open Science </vt:lpstr>
      <vt:lpstr>Towards the creation of EOSC Federation: The deployment of the EOSC EU node</vt:lpstr>
      <vt:lpstr>Towards the creation of EOSC Federation: The deployment of the EOSC EU node</vt:lpstr>
      <vt:lpstr>Towards the creation of EOSC Federation: The deployment of the EOSC EU node</vt:lpstr>
      <vt:lpstr>Towards the creation of EOSC Federation: The deployment of the EOSC EU node</vt:lpstr>
      <vt:lpstr>EOSC post-2027: Scenarios under discussion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RODOPOULOS Yannis (RTD)</cp:lastModifiedBy>
  <cp:revision>19</cp:revision>
  <cp:lastPrinted>2022-10-02T16:31:54Z</cp:lastPrinted>
  <dcterms:created xsi:type="dcterms:W3CDTF">2019-08-09T12:06:42Z</dcterms:created>
  <dcterms:modified xsi:type="dcterms:W3CDTF">2024-04-18T16:36:47Z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0x010100F6429E421B7D0B4085855E79BFBD84D8</vt:lpwstr>
  </property>
  <property fmtid="{D5CDD505-2E9C-101B-9397-08002B2CF9AE}" pid="3" name="Offisync_ProviderInitializationData">
    <vt:lpwstr>https://webgate.ec.europa.eu/connected</vt:lpwstr>
  </property>
  <property fmtid="{D5CDD505-2E9C-101B-9397-08002B2CF9AE}" pid="4" name="Jive_VersionGuid">
    <vt:lpwstr>59d2d564-2526-4dbe-98fe-2fb3b09452a4</vt:lpwstr>
  </property>
  <property fmtid="{D5CDD505-2E9C-101B-9397-08002B2CF9AE}" pid="5" name="Offisync_ServerID">
    <vt:lpwstr>0d3b22a6-6203-4efc-8e8e-b5279256493b</vt:lpwstr>
  </property>
  <property fmtid="{D5CDD505-2E9C-101B-9397-08002B2CF9AE}" pid="6" name="Offisync_UpdateToken">
    <vt:lpwstr>1</vt:lpwstr>
  </property>
  <property fmtid="{D5CDD505-2E9C-101B-9397-08002B2CF9AE}" pid="7" name="Offisync_UniqueId">
    <vt:lpwstr>216251</vt:lpwstr>
  </property>
  <property fmtid="{D5CDD505-2E9C-101B-9397-08002B2CF9AE}" pid="8" name="Jive_LatestUserAccountName">
    <vt:lpwstr>hebdaal</vt:lpwstr>
  </property>
  <property fmtid="{D5CDD505-2E9C-101B-9397-08002B2CF9AE}" pid="9" name="Jive_ModifiedButNotPublished">
    <vt:lpwstr>True</vt:lpwstr>
  </property>
  <property fmtid="{D5CDD505-2E9C-101B-9397-08002B2CF9AE}" pid="10" name="MSIP_Label_6bd9ddd1-4d20-43f6-abfa-fc3c07406f94_Enabled">
    <vt:lpwstr>true</vt:lpwstr>
  </property>
  <property fmtid="{D5CDD505-2E9C-101B-9397-08002B2CF9AE}" pid="11" name="MSIP_Label_6bd9ddd1-4d20-43f6-abfa-fc3c07406f94_SetDate">
    <vt:lpwstr>2022-02-14T11:05:30Z</vt:lpwstr>
  </property>
  <property fmtid="{D5CDD505-2E9C-101B-9397-08002B2CF9AE}" pid="12" name="MSIP_Label_6bd9ddd1-4d20-43f6-abfa-fc3c07406f94_Method">
    <vt:lpwstr>Standard</vt:lpwstr>
  </property>
  <property fmtid="{D5CDD505-2E9C-101B-9397-08002B2CF9AE}" pid="13" name="MSIP_Label_6bd9ddd1-4d20-43f6-abfa-fc3c07406f94_Name">
    <vt:lpwstr>Commission Use</vt:lpwstr>
  </property>
  <property fmtid="{D5CDD505-2E9C-101B-9397-08002B2CF9AE}" pid="14" name="MSIP_Label_6bd9ddd1-4d20-43f6-abfa-fc3c07406f94_SiteId">
    <vt:lpwstr>b24c8b06-522c-46fe-9080-70926f8dddb1</vt:lpwstr>
  </property>
  <property fmtid="{D5CDD505-2E9C-101B-9397-08002B2CF9AE}" pid="15" name="MSIP_Label_6bd9ddd1-4d20-43f6-abfa-fc3c07406f94_ActionId">
    <vt:lpwstr>7ecb730c-589a-465f-a2b9-e2427a214e5a</vt:lpwstr>
  </property>
  <property fmtid="{D5CDD505-2E9C-101B-9397-08002B2CF9AE}" pid="16" name="MSIP_Label_6bd9ddd1-4d20-43f6-abfa-fc3c07406f94_ContentBits">
    <vt:lpwstr>0</vt:lpwstr>
  </property>
  <property fmtid="{D5CDD505-2E9C-101B-9397-08002B2CF9AE}" pid="17" name="ComplianceAssetId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MediaServiceImageTags">
    <vt:lpwstr/>
  </property>
</Properties>
</file>