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9" r:id="rId2"/>
    <p:sldMasterId id="2147483722" r:id="rId3"/>
  </p:sldMasterIdLst>
  <p:notesMasterIdLst>
    <p:notesMasterId r:id="rId18"/>
  </p:notesMasterIdLst>
  <p:sldIdLst>
    <p:sldId id="256" r:id="rId4"/>
    <p:sldId id="2145709038" r:id="rId5"/>
    <p:sldId id="2145709039" r:id="rId6"/>
    <p:sldId id="2145709040" r:id="rId7"/>
    <p:sldId id="270" r:id="rId8"/>
    <p:sldId id="258" r:id="rId9"/>
    <p:sldId id="2145709005" r:id="rId10"/>
    <p:sldId id="259" r:id="rId11"/>
    <p:sldId id="2145709008" r:id="rId12"/>
    <p:sldId id="260" r:id="rId13"/>
    <p:sldId id="272" r:id="rId14"/>
    <p:sldId id="2145709009" r:id="rId15"/>
    <p:sldId id="263" r:id="rId16"/>
    <p:sldId id="2145709027" r:id="rId17"/>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6D6"/>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0"/>
    <p:restoredTop sz="96197"/>
  </p:normalViewPr>
  <p:slideViewPr>
    <p:cSldViewPr snapToGrid="0">
      <p:cViewPr varScale="1">
        <p:scale>
          <a:sx n="127" d="100"/>
          <a:sy n="127" d="100"/>
        </p:scale>
        <p:origin x="168" y="198"/>
      </p:cViewPr>
      <p:guideLst/>
    </p:cSldViewPr>
  </p:slideViewPr>
  <p:outlineViewPr>
    <p:cViewPr>
      <p:scale>
        <a:sx n="33" d="100"/>
        <a:sy n="33" d="100"/>
      </p:scale>
      <p:origin x="0" y="-256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6B0D0-C87E-D94C-B253-3F1822449D8E}"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AA6D6-ABF3-FA48-B727-465232275599}" type="slidenum">
              <a:rPr lang="en-GB" smtClean="0"/>
              <a:t>‹#›</a:t>
            </a:fld>
            <a:endParaRPr lang="en-GB"/>
          </a:p>
        </p:txBody>
      </p:sp>
    </p:spTree>
    <p:extLst>
      <p:ext uri="{BB962C8B-B14F-4D97-AF65-F5344CB8AC3E}">
        <p14:creationId xmlns:p14="http://schemas.microsoft.com/office/powerpoint/2010/main" val="366054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0AA6D6-ABF3-FA48-B727-465232275599}" type="slidenum">
              <a:rPr lang="en-GB" smtClean="0"/>
              <a:t>1</a:t>
            </a:fld>
            <a:endParaRPr lang="en-GB"/>
          </a:p>
        </p:txBody>
      </p:sp>
    </p:spTree>
    <p:extLst>
      <p:ext uri="{BB962C8B-B14F-4D97-AF65-F5344CB8AC3E}">
        <p14:creationId xmlns:p14="http://schemas.microsoft.com/office/powerpoint/2010/main" val="158004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c0d9d5a9bf_5_78: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53" name="Google Shape;153;g2c0d9d5a9bf_5_78: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c0d9d5a9bf_5_119:notes"/>
          <p:cNvSpPr txBox="1">
            <a:spLocks noGrp="1"/>
          </p:cNvSpPr>
          <p:nvPr>
            <p:ph type="body" idx="1"/>
          </p:nvPr>
        </p:nvSpPr>
        <p:spPr>
          <a:xfrm>
            <a:off x="710248" y="4925407"/>
            <a:ext cx="5681980" cy="4029879"/>
          </a:xfrm>
          <a:prstGeom prst="rect">
            <a:avLst/>
          </a:prstGeom>
          <a:noFill/>
          <a:ln>
            <a:noFill/>
          </a:ln>
        </p:spPr>
        <p:txBody>
          <a:bodyPr spcFirstLastPara="1" wrap="square" lIns="99050" tIns="49511" rIns="99050" bIns="49511" anchor="t" anchorCtr="0">
            <a:noAutofit/>
          </a:bodyPr>
          <a:lstStyle/>
          <a:p>
            <a:pPr marL="0" indent="0">
              <a:buClr>
                <a:schemeClr val="dk1"/>
              </a:buClr>
              <a:buSzPts val="1200"/>
            </a:pPr>
            <a:endParaRPr/>
          </a:p>
        </p:txBody>
      </p:sp>
      <p:sp>
        <p:nvSpPr>
          <p:cNvPr id="252" name="Google Shape;252;g2c0d9d5a9bf_5_119: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notes"/>
          <p:cNvSpPr txBox="1">
            <a:spLocks noGrp="1"/>
          </p:cNvSpPr>
          <p:nvPr>
            <p:ph type="body" idx="1"/>
          </p:nvPr>
        </p:nvSpPr>
        <p:spPr>
          <a:xfrm>
            <a:off x="710248" y="4925407"/>
            <a:ext cx="5681980" cy="4029879"/>
          </a:xfrm>
          <a:prstGeom prst="rect">
            <a:avLst/>
          </a:prstGeom>
          <a:noFill/>
          <a:ln>
            <a:noFill/>
          </a:ln>
        </p:spPr>
        <p:txBody>
          <a:bodyPr spcFirstLastPara="1" wrap="square" lIns="99050" tIns="49511" rIns="99050" bIns="49511" anchor="t" anchorCtr="0">
            <a:noAutofit/>
          </a:bodyPr>
          <a:lstStyle/>
          <a:p>
            <a:pPr marL="0" indent="0"/>
            <a:endParaRPr/>
          </a:p>
        </p:txBody>
      </p:sp>
      <p:sp>
        <p:nvSpPr>
          <p:cNvPr id="259" name="Google Shape;259;p2: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16" name="Google Shape;216;p4: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710248" y="4925407"/>
            <a:ext cx="5681980" cy="4029879"/>
          </a:xfrm>
          <a:prstGeom prst="rect">
            <a:avLst/>
          </a:prstGeom>
          <a:noFill/>
          <a:ln>
            <a:noFill/>
          </a:ln>
        </p:spPr>
        <p:txBody>
          <a:bodyPr spcFirstLastPara="1" wrap="square" lIns="99050" tIns="49511" rIns="99050" bIns="49511" anchor="t" anchorCtr="0">
            <a:noAutofit/>
          </a:bodyPr>
          <a:lstStyle/>
          <a:p>
            <a:pPr marL="0" indent="0"/>
            <a:endParaRPr/>
          </a:p>
        </p:txBody>
      </p:sp>
      <p:sp>
        <p:nvSpPr>
          <p:cNvPr id="266" name="Google Shape;266;p3: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cbe3fe081e_0_139: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cbe3fe081e_0_139:notes"/>
          <p:cNvSpPr txBox="1">
            <a:spLocks noGrp="1"/>
          </p:cNvSpPr>
          <p:nvPr>
            <p:ph type="body" idx="1"/>
          </p:nvPr>
        </p:nvSpPr>
        <p:spPr>
          <a:xfrm>
            <a:off x="710248" y="4925407"/>
            <a:ext cx="5681980" cy="4030047"/>
          </a:xfrm>
          <a:prstGeom prst="rect">
            <a:avLst/>
          </a:prstGeom>
        </p:spPr>
        <p:txBody>
          <a:bodyPr spcFirstLastPara="1" wrap="square" lIns="99050" tIns="49511" rIns="99050" bIns="49511" anchor="t" anchorCtr="0">
            <a:noAutofit/>
          </a:bodyPr>
          <a:lstStyle/>
          <a:p>
            <a:pPr marL="0" indent="0"/>
            <a:endParaRPr/>
          </a:p>
        </p:txBody>
      </p:sp>
      <p:sp>
        <p:nvSpPr>
          <p:cNvPr id="301" name="Google Shape;301;g2cbe3fe081e_0_139:notes"/>
          <p:cNvSpPr txBox="1">
            <a:spLocks noGrp="1"/>
          </p:cNvSpPr>
          <p:nvPr>
            <p:ph type="sldNum" idx="12"/>
          </p:nvPr>
        </p:nvSpPr>
        <p:spPr>
          <a:xfrm>
            <a:off x="4023092" y="9721106"/>
            <a:ext cx="3077739" cy="513410"/>
          </a:xfrm>
          <a:prstGeom prst="rect">
            <a:avLst/>
          </a:prstGeom>
        </p:spPr>
        <p:txBody>
          <a:bodyPr spcFirstLastPara="1" wrap="square" lIns="99050" tIns="49511" rIns="99050" bIns="49511"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fr-CH"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8691"/>
        </a:solidFill>
        <a:effectLst/>
      </p:bgPr>
    </p:bg>
    <p:spTree>
      <p:nvGrpSpPr>
        <p:cNvPr id="1" name=""/>
        <p:cNvGrpSpPr/>
        <p:nvPr/>
      </p:nvGrpSpPr>
      <p:grpSpPr>
        <a:xfrm>
          <a:off x="0" y="0"/>
          <a:ext cx="0" cy="0"/>
          <a:chOff x="0" y="0"/>
          <a:chExt cx="0" cy="0"/>
        </a:xfrm>
      </p:grpSpPr>
      <p:pic>
        <p:nvPicPr>
          <p:cNvPr id="13" name="Picture 12" descr="A black background with white lines&#10;&#10;Description automatically generated">
            <a:extLst>
              <a:ext uri="{FF2B5EF4-FFF2-40B4-BE49-F238E27FC236}">
                <a16:creationId xmlns:a16="http://schemas.microsoft.com/office/drawing/2014/main" id="{06B61F7C-9620-2B4B-50CF-F00BAF90F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89801" y="4793877"/>
            <a:ext cx="5075100" cy="2064123"/>
          </a:xfrm>
          <a:prstGeom prst="rect">
            <a:avLst/>
          </a:prstGeom>
        </p:spPr>
      </p:pic>
      <p:pic>
        <p:nvPicPr>
          <p:cNvPr id="16" name="Picture 15" descr="A white letter on a black background&#10;&#10;Description automatically generated">
            <a:extLst>
              <a:ext uri="{FF2B5EF4-FFF2-40B4-BE49-F238E27FC236}">
                <a16:creationId xmlns:a16="http://schemas.microsoft.com/office/drawing/2014/main" id="{8884686E-A393-F854-C319-B2EA554B64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493" y="489262"/>
            <a:ext cx="1993135" cy="448456"/>
          </a:xfrm>
          <a:prstGeom prst="rect">
            <a:avLst/>
          </a:prstGeom>
        </p:spPr>
      </p:pic>
    </p:spTree>
    <p:extLst>
      <p:ext uri="{BB962C8B-B14F-4D97-AF65-F5344CB8AC3E}">
        <p14:creationId xmlns:p14="http://schemas.microsoft.com/office/powerpoint/2010/main" val="69484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Page 3">
  <p:cSld name="Text Page 3">
    <p:spTree>
      <p:nvGrpSpPr>
        <p:cNvPr id="1" name="Shape 71"/>
        <p:cNvGrpSpPr/>
        <p:nvPr/>
      </p:nvGrpSpPr>
      <p:grpSpPr>
        <a:xfrm>
          <a:off x="0" y="0"/>
          <a:ext cx="0" cy="0"/>
          <a:chOff x="0" y="0"/>
          <a:chExt cx="0" cy="0"/>
        </a:xfrm>
      </p:grpSpPr>
      <p:pic>
        <p:nvPicPr>
          <p:cNvPr id="72" name="Google Shape;72;g2c0d9d5a9bf_5_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3" name="Google Shape;73;g2c0d9d5a9bf_5_10"/>
          <p:cNvSpPr txBox="1">
            <a:spLocks noGrp="1"/>
          </p:cNvSpPr>
          <p:nvPr>
            <p:ph type="body" idx="1"/>
          </p:nvPr>
        </p:nvSpPr>
        <p:spPr>
          <a:xfrm>
            <a:off x="1721738" y="1570383"/>
            <a:ext cx="9830179" cy="4382541"/>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500"/>
              <a:buNone/>
              <a:defRPr sz="1500" b="0" i="0">
                <a:solidFill>
                  <a:schemeClr val="dk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g2c0d9d5a9bf_5_10"/>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2c0d9d5a9bf_5_10"/>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
        <p:nvSpPr>
          <p:cNvPr id="76" name="Google Shape;76;g2c0d9d5a9bf_5_10"/>
          <p:cNvSpPr txBox="1">
            <a:spLocks noGrp="1"/>
          </p:cNvSpPr>
          <p:nvPr>
            <p:ph type="body" idx="2"/>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g2c0d9d5a9bf_5_10"/>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Tree>
    <p:extLst>
      <p:ext uri="{BB962C8B-B14F-4D97-AF65-F5344CB8AC3E}">
        <p14:creationId xmlns:p14="http://schemas.microsoft.com/office/powerpoint/2010/main" val="276141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Page 3">
  <p:cSld name="1_Text Page 3">
    <p:spTree>
      <p:nvGrpSpPr>
        <p:cNvPr id="1" name="Shape 78"/>
        <p:cNvGrpSpPr/>
        <p:nvPr/>
      </p:nvGrpSpPr>
      <p:grpSpPr>
        <a:xfrm>
          <a:off x="0" y="0"/>
          <a:ext cx="0" cy="0"/>
          <a:chOff x="0" y="0"/>
          <a:chExt cx="0" cy="0"/>
        </a:xfrm>
      </p:grpSpPr>
      <p:pic>
        <p:nvPicPr>
          <p:cNvPr id="79" name="Google Shape;79;g2c0d9d5a9bf_5_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Google Shape;80;g2c0d9d5a9bf_5_17"/>
          <p:cNvSpPr txBox="1">
            <a:spLocks noGrp="1"/>
          </p:cNvSpPr>
          <p:nvPr>
            <p:ph type="body" idx="1"/>
          </p:nvPr>
        </p:nvSpPr>
        <p:spPr>
          <a:xfrm>
            <a:off x="1721738" y="1570383"/>
            <a:ext cx="9830179" cy="4382541"/>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500"/>
              <a:buNone/>
              <a:defRPr sz="1500" b="0" i="0">
                <a:solidFill>
                  <a:schemeClr val="dk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g2c0d9d5a9bf_5_17"/>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2c0d9d5a9bf_5_17"/>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8691"/>
              </a:buClr>
              <a:buSzPts val="900"/>
              <a:buFont typeface="Roboto Light"/>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
        <p:nvSpPr>
          <p:cNvPr id="83" name="Google Shape;83;g2c0d9d5a9bf_5_17"/>
          <p:cNvSpPr txBox="1">
            <a:spLocks noGrp="1"/>
          </p:cNvSpPr>
          <p:nvPr>
            <p:ph type="body" idx="2"/>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g2c0d9d5a9bf_5_17"/>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8691"/>
              </a:buClr>
              <a:buSzPts val="1400"/>
              <a:buFont typeface="Roboto Light"/>
              <a:buNone/>
              <a:defRPr sz="1200">
                <a:solidFill>
                  <a:srgbClr val="008691"/>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r>
              <a:rPr lang="en-GB"/>
              <a:t>16 | 04 | 2024 by EOSC-A</a:t>
            </a:r>
            <a:endParaRPr/>
          </a:p>
        </p:txBody>
      </p:sp>
    </p:spTree>
    <p:extLst>
      <p:ext uri="{BB962C8B-B14F-4D97-AF65-F5344CB8AC3E}">
        <p14:creationId xmlns:p14="http://schemas.microsoft.com/office/powerpoint/2010/main" val="20607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age" type="title">
  <p:cSld name="Cover Page">
    <p:spTree>
      <p:nvGrpSpPr>
        <p:cNvPr id="1" name="Shape 85"/>
        <p:cNvGrpSpPr/>
        <p:nvPr/>
      </p:nvGrpSpPr>
      <p:grpSpPr>
        <a:xfrm>
          <a:off x="0" y="0"/>
          <a:ext cx="0" cy="0"/>
          <a:chOff x="0" y="0"/>
          <a:chExt cx="0" cy="0"/>
        </a:xfrm>
      </p:grpSpPr>
      <p:pic>
        <p:nvPicPr>
          <p:cNvPr id="86" name="Google Shape;86;g2c0d9d5a9bf_5_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7" name="Google Shape;87;g2c0d9d5a9bf_5_5"/>
          <p:cNvSpPr txBox="1">
            <a:spLocks noGrp="1"/>
          </p:cNvSpPr>
          <p:nvPr>
            <p:ph type="ctrTitle"/>
          </p:nvPr>
        </p:nvSpPr>
        <p:spPr>
          <a:xfrm>
            <a:off x="423013" y="1600200"/>
            <a:ext cx="9144000" cy="1006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500"/>
              <a:buFont typeface="Roboto"/>
              <a:buNone/>
              <a:defRPr sz="6500" b="0"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2c0d9d5a9bf_5_5"/>
          <p:cNvSpPr txBox="1">
            <a:spLocks noGrp="1"/>
          </p:cNvSpPr>
          <p:nvPr>
            <p:ph type="subTitle" idx="1"/>
          </p:nvPr>
        </p:nvSpPr>
        <p:spPr>
          <a:xfrm>
            <a:off x="423013" y="282575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000"/>
              <a:buNone/>
              <a:defRPr sz="3000" b="0" i="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g2c0d9d5a9bf_5_5"/>
          <p:cNvSpPr txBox="1">
            <a:spLocks noGrp="1"/>
          </p:cNvSpPr>
          <p:nvPr>
            <p:ph type="ftr" idx="11"/>
          </p:nvPr>
        </p:nvSpPr>
        <p:spPr>
          <a:xfrm>
            <a:off x="423013" y="6173787"/>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Tree>
    <p:extLst>
      <p:ext uri="{BB962C8B-B14F-4D97-AF65-F5344CB8AC3E}">
        <p14:creationId xmlns:p14="http://schemas.microsoft.com/office/powerpoint/2010/main" val="72412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Page 1">
  <p:cSld name="Divider Page 1">
    <p:spTree>
      <p:nvGrpSpPr>
        <p:cNvPr id="1" name="Shape 90"/>
        <p:cNvGrpSpPr/>
        <p:nvPr/>
      </p:nvGrpSpPr>
      <p:grpSpPr>
        <a:xfrm>
          <a:off x="0" y="0"/>
          <a:ext cx="0" cy="0"/>
          <a:chOff x="0" y="0"/>
          <a:chExt cx="0" cy="0"/>
        </a:xfrm>
      </p:grpSpPr>
      <p:pic>
        <p:nvPicPr>
          <p:cNvPr id="91" name="Google Shape;91;g2c0d9d5a9bf_5_24"/>
          <p:cNvPicPr preferRelativeResize="0"/>
          <p:nvPr/>
        </p:nvPicPr>
        <p:blipFill rotWithShape="1">
          <a:blip r:embed="rId2">
            <a:alphaModFix/>
          </a:blip>
          <a:srcRect/>
          <a:stretch/>
        </p:blipFill>
        <p:spPr>
          <a:xfrm>
            <a:off x="0" y="0"/>
            <a:ext cx="6096000" cy="6858000"/>
          </a:xfrm>
          <a:prstGeom prst="rect">
            <a:avLst/>
          </a:prstGeom>
          <a:noFill/>
          <a:ln>
            <a:noFill/>
          </a:ln>
        </p:spPr>
      </p:pic>
      <p:sp>
        <p:nvSpPr>
          <p:cNvPr id="92" name="Google Shape;92;g2c0d9d5a9bf_5_24"/>
          <p:cNvSpPr>
            <a:spLocks noGrp="1"/>
          </p:cNvSpPr>
          <p:nvPr>
            <p:ph type="pic" idx="2"/>
          </p:nvPr>
        </p:nvSpPr>
        <p:spPr>
          <a:xfrm>
            <a:off x="6096000" y="0"/>
            <a:ext cx="6096000" cy="6857999"/>
          </a:xfrm>
          <a:prstGeom prst="rect">
            <a:avLst/>
          </a:prstGeom>
          <a:noFill/>
          <a:ln>
            <a:noFill/>
          </a:ln>
        </p:spPr>
      </p:sp>
      <p:sp>
        <p:nvSpPr>
          <p:cNvPr id="93" name="Google Shape;93;g2c0d9d5a9bf_5_24"/>
          <p:cNvSpPr txBox="1">
            <a:spLocks noGrp="1"/>
          </p:cNvSpPr>
          <p:nvPr>
            <p:ph type="title"/>
          </p:nvPr>
        </p:nvSpPr>
        <p:spPr>
          <a:xfrm>
            <a:off x="66819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2c0d9d5a9bf_5_24"/>
          <p:cNvSpPr txBox="1">
            <a:spLocks noGrp="1"/>
          </p:cNvSpPr>
          <p:nvPr>
            <p:ph type="body" idx="1"/>
          </p:nvPr>
        </p:nvSpPr>
        <p:spPr>
          <a:xfrm>
            <a:off x="66819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g2c0d9d5a9bf_5_24"/>
          <p:cNvSpPr txBox="1">
            <a:spLocks noGrp="1"/>
          </p:cNvSpPr>
          <p:nvPr>
            <p:ph type="body" idx="3"/>
          </p:nvPr>
        </p:nvSpPr>
        <p:spPr>
          <a:xfrm>
            <a:off x="66819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g2c0d9d5a9bf_5_24"/>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97" name="Google Shape;97;g2c0d9d5a9bf_5_24"/>
          <p:cNvSpPr txBox="1">
            <a:spLocks noGrp="1"/>
          </p:cNvSpPr>
          <p:nvPr>
            <p:ph type="sldNum" idx="12"/>
          </p:nvPr>
        </p:nvSpPr>
        <p:spPr>
          <a:xfrm>
            <a:off x="4737652" y="643947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125172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98"/>
        <p:cNvGrpSpPr/>
        <p:nvPr/>
      </p:nvGrpSpPr>
      <p:grpSpPr>
        <a:xfrm>
          <a:off x="0" y="0"/>
          <a:ext cx="0" cy="0"/>
          <a:chOff x="0" y="0"/>
          <a:chExt cx="0" cy="0"/>
        </a:xfrm>
      </p:grpSpPr>
      <p:sp>
        <p:nvSpPr>
          <p:cNvPr id="99" name="Google Shape;99;g2c0d9d5a9bf_5_32"/>
          <p:cNvSpPr>
            <a:spLocks noGrp="1"/>
          </p:cNvSpPr>
          <p:nvPr>
            <p:ph type="pic" idx="2"/>
          </p:nvPr>
        </p:nvSpPr>
        <p:spPr>
          <a:xfrm>
            <a:off x="0" y="0"/>
            <a:ext cx="12192000" cy="6857999"/>
          </a:xfrm>
          <a:prstGeom prst="rect">
            <a:avLst/>
          </a:prstGeom>
          <a:noFill/>
          <a:ln>
            <a:noFill/>
          </a:ln>
        </p:spPr>
      </p:sp>
      <p:pic>
        <p:nvPicPr>
          <p:cNvPr id="100" name="Google Shape;100;g2c0d9d5a9bf_5_32"/>
          <p:cNvPicPr preferRelativeResize="0"/>
          <p:nvPr/>
        </p:nvPicPr>
        <p:blipFill rotWithShape="1">
          <a:blip r:embed="rId2">
            <a:alphaModFix/>
          </a:blip>
          <a:srcRect/>
          <a:stretch/>
        </p:blipFill>
        <p:spPr>
          <a:xfrm>
            <a:off x="358140" y="360654"/>
            <a:ext cx="1196340" cy="340893"/>
          </a:xfrm>
          <a:prstGeom prst="rect">
            <a:avLst/>
          </a:prstGeom>
          <a:noFill/>
          <a:ln>
            <a:noFill/>
          </a:ln>
        </p:spPr>
      </p:pic>
      <p:sp>
        <p:nvSpPr>
          <p:cNvPr id="101" name="Google Shape;101;g2c0d9d5a9bf_5_32"/>
          <p:cNvSpPr txBox="1">
            <a:spLocks noGrp="1"/>
          </p:cNvSpPr>
          <p:nvPr>
            <p:ph type="body" idx="1"/>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g2c0d9d5a9bf_5_32"/>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103" name="Google Shape;103;g2c0d9d5a9bf_5_32"/>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1017611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4"/>
        <p:cNvGrpSpPr/>
        <p:nvPr/>
      </p:nvGrpSpPr>
      <p:grpSpPr>
        <a:xfrm>
          <a:off x="0" y="0"/>
          <a:ext cx="0" cy="0"/>
          <a:chOff x="0" y="0"/>
          <a:chExt cx="0" cy="0"/>
        </a:xfrm>
      </p:grpSpPr>
      <p:sp>
        <p:nvSpPr>
          <p:cNvPr id="105" name="Google Shape;105;g2c0d9d5a9bf_5_38"/>
          <p:cNvSpPr txBox="1">
            <a:spLocks noGrp="1"/>
          </p:cNvSpPr>
          <p:nvPr>
            <p:ph type="title"/>
          </p:nvPr>
        </p:nvSpPr>
        <p:spPr>
          <a:xfrm>
            <a:off x="838200" y="823256"/>
            <a:ext cx="10515600" cy="896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2c0d9d5a9bf_5_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g2c0d9d5a9bf_5_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g2c0d9d5a9bf_5_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g2c0d9d5a9bf_5_38"/>
          <p:cNvSpPr txBox="1">
            <a:spLocks noGrp="1"/>
          </p:cNvSpPr>
          <p:nvPr>
            <p:ph type="ftr" idx="11"/>
          </p:nvPr>
        </p:nvSpPr>
        <p:spPr>
          <a:xfrm>
            <a:off x="838200" y="63615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110" name="Google Shape;110;g2c0d9d5a9bf_5_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pic>
        <p:nvPicPr>
          <p:cNvPr id="111" name="Google Shape;111;g2c0d9d5a9bf_5_38"/>
          <p:cNvPicPr preferRelativeResize="0"/>
          <p:nvPr/>
        </p:nvPicPr>
        <p:blipFill rotWithShape="1">
          <a:blip r:embed="rId2">
            <a:alphaModFix/>
          </a:blip>
          <a:srcRect/>
          <a:stretch/>
        </p:blipFill>
        <p:spPr>
          <a:xfrm>
            <a:off x="175591" y="136525"/>
            <a:ext cx="3064565" cy="612913"/>
          </a:xfrm>
          <a:prstGeom prst="rect">
            <a:avLst/>
          </a:prstGeom>
          <a:noFill/>
          <a:ln>
            <a:noFill/>
          </a:ln>
        </p:spPr>
      </p:pic>
    </p:spTree>
    <p:extLst>
      <p:ext uri="{BB962C8B-B14F-4D97-AF65-F5344CB8AC3E}">
        <p14:creationId xmlns:p14="http://schemas.microsoft.com/office/powerpoint/2010/main" val="27768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 Image Page 2">
  <p:cSld name="Text + Image Page 2">
    <p:spTree>
      <p:nvGrpSpPr>
        <p:cNvPr id="1" name="Shape 112"/>
        <p:cNvGrpSpPr/>
        <p:nvPr/>
      </p:nvGrpSpPr>
      <p:grpSpPr>
        <a:xfrm>
          <a:off x="0" y="0"/>
          <a:ext cx="0" cy="0"/>
          <a:chOff x="0" y="0"/>
          <a:chExt cx="0" cy="0"/>
        </a:xfrm>
      </p:grpSpPr>
      <p:pic>
        <p:nvPicPr>
          <p:cNvPr id="113" name="Google Shape;113;g2c0d9d5a9bf_5_4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4" name="Google Shape;114;g2c0d9d5a9bf_5_46"/>
          <p:cNvSpPr txBox="1">
            <a:spLocks noGrp="1"/>
          </p:cNvSpPr>
          <p:nvPr>
            <p:ph type="body" idx="1"/>
          </p:nvPr>
        </p:nvSpPr>
        <p:spPr>
          <a:xfrm>
            <a:off x="1721736" y="1570384"/>
            <a:ext cx="4658743" cy="438257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500"/>
              <a:buNone/>
              <a:defRPr sz="1500" b="0" i="0">
                <a:solidFill>
                  <a:schemeClr val="dk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g2c0d9d5a9bf_5_46"/>
          <p:cNvSpPr>
            <a:spLocks noGrp="1"/>
          </p:cNvSpPr>
          <p:nvPr>
            <p:ph type="pic" idx="2"/>
          </p:nvPr>
        </p:nvSpPr>
        <p:spPr>
          <a:xfrm>
            <a:off x="6624662" y="1570355"/>
            <a:ext cx="4927256" cy="4382570"/>
          </a:xfrm>
          <a:prstGeom prst="rect">
            <a:avLst/>
          </a:prstGeom>
          <a:noFill/>
          <a:ln>
            <a:noFill/>
          </a:ln>
        </p:spPr>
      </p:sp>
      <p:sp>
        <p:nvSpPr>
          <p:cNvPr id="116" name="Google Shape;116;g2c0d9d5a9bf_5_46"/>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c0d9d5a9bf_5_46"/>
          <p:cNvSpPr txBox="1">
            <a:spLocks noGrp="1"/>
          </p:cNvSpPr>
          <p:nvPr>
            <p:ph type="body" idx="3"/>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g2c0d9d5a9bf_5_46"/>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119" name="Google Shape;119;g2c0d9d5a9bf_5_46"/>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2919090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Page 2">
  <p:cSld name="Image Page 2">
    <p:spTree>
      <p:nvGrpSpPr>
        <p:cNvPr id="1" name="Shape 120"/>
        <p:cNvGrpSpPr/>
        <p:nvPr/>
      </p:nvGrpSpPr>
      <p:grpSpPr>
        <a:xfrm>
          <a:off x="0" y="0"/>
          <a:ext cx="0" cy="0"/>
          <a:chOff x="0" y="0"/>
          <a:chExt cx="0" cy="0"/>
        </a:xfrm>
      </p:grpSpPr>
      <p:pic>
        <p:nvPicPr>
          <p:cNvPr id="121" name="Google Shape;121;g2c0d9d5a9bf_5_5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2" name="Google Shape;122;g2c0d9d5a9bf_5_54"/>
          <p:cNvSpPr>
            <a:spLocks noGrp="1"/>
          </p:cNvSpPr>
          <p:nvPr>
            <p:ph type="pic" idx="2"/>
          </p:nvPr>
        </p:nvSpPr>
        <p:spPr>
          <a:xfrm>
            <a:off x="1721736" y="1570354"/>
            <a:ext cx="9830180" cy="4382570"/>
          </a:xfrm>
          <a:prstGeom prst="rect">
            <a:avLst/>
          </a:prstGeom>
          <a:noFill/>
          <a:ln>
            <a:noFill/>
          </a:ln>
        </p:spPr>
      </p:sp>
      <p:sp>
        <p:nvSpPr>
          <p:cNvPr id="123" name="Google Shape;123;g2c0d9d5a9bf_5_54"/>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c0d9d5a9bf_5_54"/>
          <p:cNvSpPr txBox="1">
            <a:spLocks noGrp="1"/>
          </p:cNvSpPr>
          <p:nvPr>
            <p:ph type="body" idx="1"/>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2c0d9d5a9bf_5_54"/>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126" name="Google Shape;126;g2c0d9d5a9bf_5_54"/>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215680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Page 2">
  <p:cSld name="Divider Page 2">
    <p:spTree>
      <p:nvGrpSpPr>
        <p:cNvPr id="1" name="Shape 127"/>
        <p:cNvGrpSpPr/>
        <p:nvPr/>
      </p:nvGrpSpPr>
      <p:grpSpPr>
        <a:xfrm>
          <a:off x="0" y="0"/>
          <a:ext cx="0" cy="0"/>
          <a:chOff x="0" y="0"/>
          <a:chExt cx="0" cy="0"/>
        </a:xfrm>
      </p:grpSpPr>
      <p:pic>
        <p:nvPicPr>
          <p:cNvPr id="128" name="Google Shape;128;g2c0d9d5a9bf_5_61"/>
          <p:cNvPicPr preferRelativeResize="0"/>
          <p:nvPr/>
        </p:nvPicPr>
        <p:blipFill rotWithShape="1">
          <a:blip r:embed="rId2">
            <a:alphaModFix/>
          </a:blip>
          <a:srcRect/>
          <a:stretch/>
        </p:blipFill>
        <p:spPr>
          <a:xfrm>
            <a:off x="6096000" y="-1"/>
            <a:ext cx="6096000" cy="6858000"/>
          </a:xfrm>
          <a:prstGeom prst="rect">
            <a:avLst/>
          </a:prstGeom>
          <a:noFill/>
          <a:ln>
            <a:noFill/>
          </a:ln>
        </p:spPr>
      </p:pic>
      <p:sp>
        <p:nvSpPr>
          <p:cNvPr id="129" name="Google Shape;129;g2c0d9d5a9bf_5_61"/>
          <p:cNvSpPr>
            <a:spLocks noGrp="1"/>
          </p:cNvSpPr>
          <p:nvPr>
            <p:ph type="pic" idx="2"/>
          </p:nvPr>
        </p:nvSpPr>
        <p:spPr>
          <a:xfrm>
            <a:off x="0" y="1"/>
            <a:ext cx="6096000" cy="6857999"/>
          </a:xfrm>
          <a:prstGeom prst="rect">
            <a:avLst/>
          </a:prstGeom>
          <a:noFill/>
          <a:ln>
            <a:noFill/>
          </a:ln>
        </p:spPr>
      </p:sp>
      <p:sp>
        <p:nvSpPr>
          <p:cNvPr id="130" name="Google Shape;130;g2c0d9d5a9bf_5_61"/>
          <p:cNvSpPr txBox="1">
            <a:spLocks noGrp="1"/>
          </p:cNvSpPr>
          <p:nvPr>
            <p:ph type="title"/>
          </p:nvPr>
        </p:nvSpPr>
        <p:spPr>
          <a:xfrm>
            <a:off x="678705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2c0d9d5a9bf_5_61"/>
          <p:cNvSpPr txBox="1">
            <a:spLocks noGrp="1"/>
          </p:cNvSpPr>
          <p:nvPr>
            <p:ph type="body" idx="1"/>
          </p:nvPr>
        </p:nvSpPr>
        <p:spPr>
          <a:xfrm>
            <a:off x="678705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g2c0d9d5a9bf_5_61"/>
          <p:cNvSpPr txBox="1">
            <a:spLocks noGrp="1"/>
          </p:cNvSpPr>
          <p:nvPr>
            <p:ph type="body" idx="3"/>
          </p:nvPr>
        </p:nvSpPr>
        <p:spPr>
          <a:xfrm>
            <a:off x="678705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g2c0d9d5a9bf_5_61"/>
          <p:cNvSpPr txBox="1">
            <a:spLocks noGrp="1"/>
          </p:cNvSpPr>
          <p:nvPr>
            <p:ph type="body" idx="4"/>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2c0d9d5a9bf_5_61"/>
          <p:cNvSpPr txBox="1">
            <a:spLocks noGrp="1"/>
          </p:cNvSpPr>
          <p:nvPr>
            <p:ph type="ftr" idx="11"/>
          </p:nvPr>
        </p:nvSpPr>
        <p:spPr>
          <a:xfrm>
            <a:off x="6225209" y="636321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135" name="Google Shape;135;g2c0d9d5a9bf_5_61"/>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1181409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136"/>
        <p:cNvGrpSpPr/>
        <p:nvPr/>
      </p:nvGrpSpPr>
      <p:grpSpPr>
        <a:xfrm>
          <a:off x="0" y="0"/>
          <a:ext cx="0" cy="0"/>
          <a:chOff x="0" y="0"/>
          <a:chExt cx="0" cy="0"/>
        </a:xfrm>
      </p:grpSpPr>
      <p:pic>
        <p:nvPicPr>
          <p:cNvPr id="137" name="Google Shape;137;g2c0d9d5a9bf_5_70"/>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98537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A644E7B-45B9-20C3-3496-26D447DEE8BA}"/>
              </a:ext>
            </a:extLst>
          </p:cNvPr>
          <p:cNvSpPr>
            <a:spLocks noGrp="1"/>
          </p:cNvSpPr>
          <p:nvPr>
            <p:ph type="dt" sz="half" idx="10"/>
          </p:nvPr>
        </p:nvSpPr>
        <p:spPr/>
        <p:txBody>
          <a:bodyPr/>
          <a:lstStyle/>
          <a:p>
            <a:endParaRPr lang="en-GB" dirty="0"/>
          </a:p>
        </p:txBody>
      </p:sp>
      <p:sp>
        <p:nvSpPr>
          <p:cNvPr id="6" name="Slide Number Placeholder 5">
            <a:extLst>
              <a:ext uri="{FF2B5EF4-FFF2-40B4-BE49-F238E27FC236}">
                <a16:creationId xmlns:a16="http://schemas.microsoft.com/office/drawing/2014/main" id="{AF956B7D-2CD2-D3E0-6993-0BE52E876FD1}"/>
              </a:ext>
            </a:extLst>
          </p:cNvPr>
          <p:cNvSpPr>
            <a:spLocks noGrp="1"/>
          </p:cNvSpPr>
          <p:nvPr>
            <p:ph type="sldNum" sz="quarter" idx="12"/>
          </p:nvPr>
        </p:nvSpPr>
        <p:spPr>
          <a:xfrm>
            <a:off x="9234059" y="6356350"/>
            <a:ext cx="2743200" cy="365125"/>
          </a:xfrm>
        </p:spPr>
        <p:txBody>
          <a:bodyPr/>
          <a:lstStyle/>
          <a:p>
            <a:fld id="{A046F3F4-D1B2-484A-8F9F-0EAD61E17457}" type="slidenum">
              <a:rPr lang="en-GB" smtClean="0"/>
              <a:pPr/>
              <a:t>‹#›</a:t>
            </a:fld>
            <a:endParaRPr lang="en-GB" dirty="0"/>
          </a:p>
        </p:txBody>
      </p:sp>
      <p:pic>
        <p:nvPicPr>
          <p:cNvPr id="7" name="Picture 6" descr="A black background with white letters&#10;&#10;Description automatically generated">
            <a:extLst>
              <a:ext uri="{FF2B5EF4-FFF2-40B4-BE49-F238E27FC236}">
                <a16:creationId xmlns:a16="http://schemas.microsoft.com/office/drawing/2014/main" id="{6B72A6E6-B115-0C7E-411A-87FD029ACCA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409" y="424065"/>
            <a:ext cx="1290265" cy="290310"/>
          </a:xfrm>
          <a:prstGeom prst="rect">
            <a:avLst/>
          </a:prstGeom>
        </p:spPr>
      </p:pic>
      <p:pic>
        <p:nvPicPr>
          <p:cNvPr id="8" name="Picture 7" descr="A black background with pink and blue lines&#10;&#10;Description automatically generated">
            <a:extLst>
              <a:ext uri="{FF2B5EF4-FFF2-40B4-BE49-F238E27FC236}">
                <a16:creationId xmlns:a16="http://schemas.microsoft.com/office/drawing/2014/main" id="{F650E1A1-252A-834F-626C-3063A135A0A0}"/>
              </a:ext>
            </a:extLst>
          </p:cNvPr>
          <p:cNvPicPr>
            <a:picLocks noChangeAspect="1"/>
          </p:cNvPicPr>
          <p:nvPr userDrawn="1"/>
        </p:nvPicPr>
        <p:blipFill rotWithShape="1">
          <a:blip r:embed="rId3" cstate="print">
            <a:alphaModFix amt="5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p:blipFill>
        <p:spPr>
          <a:xfrm>
            <a:off x="6676156" y="4778476"/>
            <a:ext cx="5083724" cy="2079524"/>
          </a:xfrm>
          <a:prstGeom prst="rect">
            <a:avLst/>
          </a:prstGeom>
        </p:spPr>
      </p:pic>
    </p:spTree>
    <p:extLst>
      <p:ext uri="{BB962C8B-B14F-4D97-AF65-F5344CB8AC3E}">
        <p14:creationId xmlns:p14="http://schemas.microsoft.com/office/powerpoint/2010/main" val="1658457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8"/>
        <p:cNvGrpSpPr/>
        <p:nvPr/>
      </p:nvGrpSpPr>
      <p:grpSpPr>
        <a:xfrm>
          <a:off x="0" y="0"/>
          <a:ext cx="0" cy="0"/>
          <a:chOff x="0" y="0"/>
          <a:chExt cx="0" cy="0"/>
        </a:xfrm>
      </p:grpSpPr>
      <p:sp>
        <p:nvSpPr>
          <p:cNvPr id="139" name="Google Shape;139;g2c0d9d5a9bf_5_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2c0d9d5a9bf_5_7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g2c0d9d5a9bf_5_72"/>
          <p:cNvSpPr txBox="1">
            <a:spLocks noGrp="1"/>
          </p:cNvSpPr>
          <p:nvPr>
            <p:ph type="ftr" idx="11"/>
          </p:nvPr>
        </p:nvSpPr>
        <p:spPr>
          <a:xfrm>
            <a:off x="838200" y="636159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142" name="Google Shape;142;g2c0d9d5a9bf_5_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pic>
        <p:nvPicPr>
          <p:cNvPr id="143" name="Google Shape;143;g2c0d9d5a9bf_5_72"/>
          <p:cNvPicPr preferRelativeResize="0"/>
          <p:nvPr/>
        </p:nvPicPr>
        <p:blipFill rotWithShape="1">
          <a:blip r:embed="rId2">
            <a:alphaModFix/>
          </a:blip>
          <a:srcRect/>
          <a:stretch/>
        </p:blipFill>
        <p:spPr>
          <a:xfrm>
            <a:off x="175591" y="136525"/>
            <a:ext cx="3064565" cy="612913"/>
          </a:xfrm>
          <a:prstGeom prst="rect">
            <a:avLst/>
          </a:prstGeom>
          <a:noFill/>
          <a:ln>
            <a:noFill/>
          </a:ln>
        </p:spPr>
      </p:pic>
    </p:spTree>
    <p:extLst>
      <p:ext uri="{BB962C8B-B14F-4D97-AF65-F5344CB8AC3E}">
        <p14:creationId xmlns:p14="http://schemas.microsoft.com/office/powerpoint/2010/main" val="1794303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8"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16 | 04 | 2024 by EOSC-A</a:t>
            </a:r>
            <a:endParaRPr lang="nl-NL" dirty="0"/>
          </a:p>
        </p:txBody>
      </p:sp>
    </p:spTree>
    <p:extLst>
      <p:ext uri="{BB962C8B-B14F-4D97-AF65-F5344CB8AC3E}">
        <p14:creationId xmlns:p14="http://schemas.microsoft.com/office/powerpoint/2010/main" val="2834676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Page" type="title">
  <p:cSld name="Cover Page">
    <p:spTree>
      <p:nvGrpSpPr>
        <p:cNvPr id="1" name="Shape 14"/>
        <p:cNvGrpSpPr/>
        <p:nvPr/>
      </p:nvGrpSpPr>
      <p:grpSpPr>
        <a:xfrm>
          <a:off x="0" y="0"/>
          <a:ext cx="0" cy="0"/>
          <a:chOff x="0" y="0"/>
          <a:chExt cx="0" cy="0"/>
        </a:xfrm>
      </p:grpSpPr>
      <p:pic>
        <p:nvPicPr>
          <p:cNvPr id="15" name="Google Shape;15;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7"/>
          <p:cNvSpPr txBox="1">
            <a:spLocks noGrp="1"/>
          </p:cNvSpPr>
          <p:nvPr>
            <p:ph type="ctrTitle"/>
          </p:nvPr>
        </p:nvSpPr>
        <p:spPr>
          <a:xfrm>
            <a:off x="423013" y="1600200"/>
            <a:ext cx="9144000" cy="1006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500"/>
              <a:buFont typeface="Roboto"/>
              <a:buNone/>
              <a:defRPr sz="6500" b="0"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423013" y="2825750"/>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000"/>
              <a:buNone/>
              <a:defRPr sz="3000" b="0" i="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ftr" idx="11"/>
          </p:nvPr>
        </p:nvSpPr>
        <p:spPr>
          <a:xfrm>
            <a:off x="423013" y="6173787"/>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Tree>
    <p:extLst>
      <p:ext uri="{BB962C8B-B14F-4D97-AF65-F5344CB8AC3E}">
        <p14:creationId xmlns:p14="http://schemas.microsoft.com/office/powerpoint/2010/main" val="1855169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Page 3">
  <p:cSld name="Text Page 3">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8"/>
          <p:cNvSpPr txBox="1">
            <a:spLocks noGrp="1"/>
          </p:cNvSpPr>
          <p:nvPr>
            <p:ph type="body" idx="1"/>
          </p:nvPr>
        </p:nvSpPr>
        <p:spPr>
          <a:xfrm>
            <a:off x="1721738" y="1570383"/>
            <a:ext cx="9830179" cy="4382541"/>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500"/>
              <a:buNone/>
              <a:defRPr sz="1500" b="0" i="0">
                <a:solidFill>
                  <a:schemeClr val="dk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8"/>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
        <p:nvSpPr>
          <p:cNvPr id="24" name="Google Shape;24;p8"/>
          <p:cNvSpPr txBox="1">
            <a:spLocks noGrp="1"/>
          </p:cNvSpPr>
          <p:nvPr>
            <p:ph type="body" idx="2"/>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8"/>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Tree>
    <p:extLst>
      <p:ext uri="{BB962C8B-B14F-4D97-AF65-F5344CB8AC3E}">
        <p14:creationId xmlns:p14="http://schemas.microsoft.com/office/powerpoint/2010/main" val="464594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 Image Page 2">
  <p:cSld name="Text + Image Page 2">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9"/>
          <p:cNvSpPr txBox="1">
            <a:spLocks noGrp="1"/>
          </p:cNvSpPr>
          <p:nvPr>
            <p:ph type="body" idx="1"/>
          </p:nvPr>
        </p:nvSpPr>
        <p:spPr>
          <a:xfrm>
            <a:off x="1721736" y="1570384"/>
            <a:ext cx="4658743" cy="438257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dk1"/>
              </a:buClr>
              <a:buSzPts val="1500"/>
              <a:buNone/>
              <a:defRPr sz="1500" b="0" i="0">
                <a:solidFill>
                  <a:schemeClr val="dk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a:spLocks noGrp="1"/>
          </p:cNvSpPr>
          <p:nvPr>
            <p:ph type="pic" idx="2"/>
          </p:nvPr>
        </p:nvSpPr>
        <p:spPr>
          <a:xfrm>
            <a:off x="6624662" y="1570355"/>
            <a:ext cx="4927256" cy="4382570"/>
          </a:xfrm>
          <a:prstGeom prst="rect">
            <a:avLst/>
          </a:prstGeom>
          <a:noFill/>
          <a:ln>
            <a:noFill/>
          </a:ln>
        </p:spPr>
      </p:sp>
      <p:sp>
        <p:nvSpPr>
          <p:cNvPr id="30" name="Google Shape;30;p9"/>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3"/>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33" name="Google Shape;33;p9"/>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161068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Page 2">
  <p:cSld name="Image Page 2">
    <p:spTree>
      <p:nvGrpSpPr>
        <p:cNvPr id="1" name="Shape 34"/>
        <p:cNvGrpSpPr/>
        <p:nvPr/>
      </p:nvGrpSpPr>
      <p:grpSpPr>
        <a:xfrm>
          <a:off x="0" y="0"/>
          <a:ext cx="0" cy="0"/>
          <a:chOff x="0" y="0"/>
          <a:chExt cx="0" cy="0"/>
        </a:xfrm>
      </p:grpSpPr>
      <p:pic>
        <p:nvPicPr>
          <p:cNvPr id="35" name="Google Shape;35;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10"/>
          <p:cNvSpPr>
            <a:spLocks noGrp="1"/>
          </p:cNvSpPr>
          <p:nvPr>
            <p:ph type="pic" idx="2"/>
          </p:nvPr>
        </p:nvSpPr>
        <p:spPr>
          <a:xfrm>
            <a:off x="1721736" y="1570354"/>
            <a:ext cx="9830180" cy="4382570"/>
          </a:xfrm>
          <a:prstGeom prst="rect">
            <a:avLst/>
          </a:prstGeom>
          <a:noFill/>
          <a:ln>
            <a:noFill/>
          </a:ln>
        </p:spPr>
      </p:sp>
      <p:sp>
        <p:nvSpPr>
          <p:cNvPr id="37" name="Google Shape;37;p10"/>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8691"/>
              </a:buClr>
              <a:buSzPts val="3500"/>
              <a:buFont typeface="Roboto"/>
              <a:buNone/>
              <a:defRPr sz="3500" b="0" i="0">
                <a:solidFill>
                  <a:srgbClr val="00869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1721741" y="895137"/>
            <a:ext cx="9830176"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0C0C"/>
              </a:buClr>
              <a:buSzPts val="1900"/>
              <a:buNone/>
              <a:defRPr sz="1900" b="0" i="0">
                <a:solidFill>
                  <a:srgbClr val="0C0C0C"/>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40" name="Google Shape;40;p10"/>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1597370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41"/>
        <p:cNvGrpSpPr/>
        <p:nvPr/>
      </p:nvGrpSpPr>
      <p:grpSpPr>
        <a:xfrm>
          <a:off x="0" y="0"/>
          <a:ext cx="0" cy="0"/>
          <a:chOff x="0" y="0"/>
          <a:chExt cx="0" cy="0"/>
        </a:xfrm>
      </p:grpSpPr>
      <p:sp>
        <p:nvSpPr>
          <p:cNvPr id="42" name="Google Shape;42;p11"/>
          <p:cNvSpPr>
            <a:spLocks noGrp="1"/>
          </p:cNvSpPr>
          <p:nvPr>
            <p:ph type="pic" idx="2"/>
          </p:nvPr>
        </p:nvSpPr>
        <p:spPr>
          <a:xfrm>
            <a:off x="0" y="0"/>
            <a:ext cx="12192000" cy="6857999"/>
          </a:xfrm>
          <a:prstGeom prst="rect">
            <a:avLst/>
          </a:prstGeom>
          <a:noFill/>
          <a:ln>
            <a:noFill/>
          </a:ln>
        </p:spPr>
      </p:sp>
      <p:pic>
        <p:nvPicPr>
          <p:cNvPr id="43" name="Google Shape;43;p11"/>
          <p:cNvPicPr preferRelativeResize="0"/>
          <p:nvPr/>
        </p:nvPicPr>
        <p:blipFill rotWithShape="1">
          <a:blip r:embed="rId2">
            <a:alphaModFix/>
          </a:blip>
          <a:srcRect/>
          <a:stretch/>
        </p:blipFill>
        <p:spPr>
          <a:xfrm>
            <a:off x="358140" y="360654"/>
            <a:ext cx="1196340" cy="340893"/>
          </a:xfrm>
          <a:prstGeom prst="rect">
            <a:avLst/>
          </a:prstGeom>
          <a:noFill/>
          <a:ln>
            <a:noFill/>
          </a:ln>
        </p:spPr>
      </p:pic>
      <p:sp>
        <p:nvSpPr>
          <p:cNvPr id="44" name="Google Shape;44;p11"/>
          <p:cNvSpPr txBox="1">
            <a:spLocks noGrp="1"/>
          </p:cNvSpPr>
          <p:nvPr>
            <p:ph type="body" idx="1"/>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00869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46" name="Google Shape;46;p11"/>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2771960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vider Page 1">
  <p:cSld name="Divider Page 1">
    <p:spTree>
      <p:nvGrpSpPr>
        <p:cNvPr id="1" name="Shape 47"/>
        <p:cNvGrpSpPr/>
        <p:nvPr/>
      </p:nvGrpSpPr>
      <p:grpSpPr>
        <a:xfrm>
          <a:off x="0" y="0"/>
          <a:ext cx="0" cy="0"/>
          <a:chOff x="0" y="0"/>
          <a:chExt cx="0" cy="0"/>
        </a:xfrm>
      </p:grpSpPr>
      <p:pic>
        <p:nvPicPr>
          <p:cNvPr id="48" name="Google Shape;48;p12"/>
          <p:cNvPicPr preferRelativeResize="0"/>
          <p:nvPr/>
        </p:nvPicPr>
        <p:blipFill rotWithShape="1">
          <a:blip r:embed="rId2">
            <a:alphaModFix/>
          </a:blip>
          <a:srcRect/>
          <a:stretch/>
        </p:blipFill>
        <p:spPr>
          <a:xfrm>
            <a:off x="0" y="0"/>
            <a:ext cx="6096000" cy="6858000"/>
          </a:xfrm>
          <a:prstGeom prst="rect">
            <a:avLst/>
          </a:prstGeom>
          <a:noFill/>
          <a:ln>
            <a:noFill/>
          </a:ln>
        </p:spPr>
      </p:pic>
      <p:sp>
        <p:nvSpPr>
          <p:cNvPr id="49" name="Google Shape;49;p12"/>
          <p:cNvSpPr>
            <a:spLocks noGrp="1"/>
          </p:cNvSpPr>
          <p:nvPr>
            <p:ph type="pic" idx="2"/>
          </p:nvPr>
        </p:nvSpPr>
        <p:spPr>
          <a:xfrm>
            <a:off x="6096000" y="0"/>
            <a:ext cx="6096000" cy="6857999"/>
          </a:xfrm>
          <a:prstGeom prst="rect">
            <a:avLst/>
          </a:prstGeom>
          <a:noFill/>
          <a:ln>
            <a:noFill/>
          </a:ln>
        </p:spPr>
      </p:sp>
      <p:sp>
        <p:nvSpPr>
          <p:cNvPr id="50" name="Google Shape;50;p12"/>
          <p:cNvSpPr txBox="1">
            <a:spLocks noGrp="1"/>
          </p:cNvSpPr>
          <p:nvPr>
            <p:ph type="title"/>
          </p:nvPr>
        </p:nvSpPr>
        <p:spPr>
          <a:xfrm>
            <a:off x="66819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body" idx="1"/>
          </p:nvPr>
        </p:nvSpPr>
        <p:spPr>
          <a:xfrm>
            <a:off x="66819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body" idx="3"/>
          </p:nvPr>
        </p:nvSpPr>
        <p:spPr>
          <a:xfrm>
            <a:off x="66819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54" name="Google Shape;54;p12"/>
          <p:cNvSpPr txBox="1">
            <a:spLocks noGrp="1"/>
          </p:cNvSpPr>
          <p:nvPr>
            <p:ph type="sldNum" idx="12"/>
          </p:nvPr>
        </p:nvSpPr>
        <p:spPr>
          <a:xfrm>
            <a:off x="4737652" y="643947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2268890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Page 2">
  <p:cSld name="Divider Page 2">
    <p:spTree>
      <p:nvGrpSpPr>
        <p:cNvPr id="1" name="Shape 55"/>
        <p:cNvGrpSpPr/>
        <p:nvPr/>
      </p:nvGrpSpPr>
      <p:grpSpPr>
        <a:xfrm>
          <a:off x="0" y="0"/>
          <a:ext cx="0" cy="0"/>
          <a:chOff x="0" y="0"/>
          <a:chExt cx="0" cy="0"/>
        </a:xfrm>
      </p:grpSpPr>
      <p:pic>
        <p:nvPicPr>
          <p:cNvPr id="56" name="Google Shape;56;p13"/>
          <p:cNvPicPr preferRelativeResize="0"/>
          <p:nvPr/>
        </p:nvPicPr>
        <p:blipFill rotWithShape="1">
          <a:blip r:embed="rId2">
            <a:alphaModFix/>
          </a:blip>
          <a:srcRect/>
          <a:stretch/>
        </p:blipFill>
        <p:spPr>
          <a:xfrm>
            <a:off x="6096000" y="-1"/>
            <a:ext cx="6096000" cy="6858000"/>
          </a:xfrm>
          <a:prstGeom prst="rect">
            <a:avLst/>
          </a:prstGeom>
          <a:noFill/>
          <a:ln>
            <a:noFill/>
          </a:ln>
        </p:spPr>
      </p:pic>
      <p:sp>
        <p:nvSpPr>
          <p:cNvPr id="57" name="Google Shape;57;p13"/>
          <p:cNvSpPr>
            <a:spLocks noGrp="1"/>
          </p:cNvSpPr>
          <p:nvPr>
            <p:ph type="pic" idx="2"/>
          </p:nvPr>
        </p:nvSpPr>
        <p:spPr>
          <a:xfrm>
            <a:off x="0" y="1"/>
            <a:ext cx="6096000" cy="6857999"/>
          </a:xfrm>
          <a:prstGeom prst="rect">
            <a:avLst/>
          </a:prstGeom>
          <a:noFill/>
          <a:ln>
            <a:noFill/>
          </a:ln>
        </p:spPr>
      </p:sp>
      <p:sp>
        <p:nvSpPr>
          <p:cNvPr id="58" name="Google Shape;58;p13"/>
          <p:cNvSpPr txBox="1">
            <a:spLocks noGrp="1"/>
          </p:cNvSpPr>
          <p:nvPr>
            <p:ph type="title"/>
          </p:nvPr>
        </p:nvSpPr>
        <p:spPr>
          <a:xfrm>
            <a:off x="6787052" y="940672"/>
            <a:ext cx="5082367" cy="603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500"/>
              <a:buFont typeface="Roboto"/>
              <a:buNone/>
              <a:defRPr sz="3500" b="0"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body" idx="1"/>
          </p:nvPr>
        </p:nvSpPr>
        <p:spPr>
          <a:xfrm>
            <a:off x="6787052" y="1650367"/>
            <a:ext cx="5082368" cy="36476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0" i="0">
                <a:solidFill>
                  <a:schemeClr val="lt1"/>
                </a:solidFill>
                <a:latin typeface="Roboto"/>
                <a:ea typeface="Roboto"/>
                <a:cs typeface="Roboto"/>
                <a:sym typeface="Roboto"/>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body" idx="3"/>
          </p:nvPr>
        </p:nvSpPr>
        <p:spPr>
          <a:xfrm>
            <a:off x="6787052" y="2270760"/>
            <a:ext cx="5082367" cy="3682163"/>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1000"/>
              </a:spcBef>
              <a:spcAft>
                <a:spcPts val="0"/>
              </a:spcAft>
              <a:buClr>
                <a:schemeClr val="lt1"/>
              </a:buClr>
              <a:buSzPts val="1500"/>
              <a:buNone/>
              <a:defRPr sz="1500" b="0" i="0">
                <a:solidFill>
                  <a:schemeClr val="lt1"/>
                </a:solidFill>
                <a:latin typeface="Roboto"/>
                <a:ea typeface="Roboto"/>
                <a:cs typeface="Roboto"/>
                <a:sym typeface="Roboto"/>
              </a:defRPr>
            </a:lvl1pPr>
            <a:lvl2pPr marL="914400" lvl="1"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marL="1371600" lvl="2"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marL="1828800" lvl="3"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marL="2286000" lvl="4" indent="-32385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3"/>
          <p:cNvSpPr txBox="1">
            <a:spLocks noGrp="1"/>
          </p:cNvSpPr>
          <p:nvPr>
            <p:ph type="body" idx="4"/>
          </p:nvPr>
        </p:nvSpPr>
        <p:spPr>
          <a:xfrm>
            <a:off x="311150" y="418955"/>
            <a:ext cx="1289043" cy="290035"/>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00"/>
              <a:buFont typeface="Roboto Light"/>
              <a:buNone/>
              <a:defRPr sz="1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3"/>
          <p:cNvSpPr txBox="1">
            <a:spLocks noGrp="1"/>
          </p:cNvSpPr>
          <p:nvPr>
            <p:ph type="ftr" idx="11"/>
          </p:nvPr>
        </p:nvSpPr>
        <p:spPr>
          <a:xfrm>
            <a:off x="6225209" y="6363216"/>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16 | 04 | 2024 by EOSC-A</a:t>
            </a:r>
            <a:endParaRPr/>
          </a:p>
        </p:txBody>
      </p:sp>
      <p:sp>
        <p:nvSpPr>
          <p:cNvPr id="63" name="Google Shape;63;p13"/>
          <p:cNvSpPr txBox="1">
            <a:spLocks noGrp="1"/>
          </p:cNvSpPr>
          <p:nvPr>
            <p:ph type="sldNum" idx="12"/>
          </p:nvPr>
        </p:nvSpPr>
        <p:spPr>
          <a:xfrm>
            <a:off x="10744200" y="6423497"/>
            <a:ext cx="1289222" cy="19887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08691"/>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382612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77604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8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Afbeelding 2">
            <a:extLst>
              <a:ext uri="{FF2B5EF4-FFF2-40B4-BE49-F238E27FC236}">
                <a16:creationId xmlns:a16="http://schemas.microsoft.com/office/drawing/2014/main" id="{E362AA2B-718D-1CD4-B4EE-4D03E475E33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9403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6C7A-86B1-703E-860F-DEFFD5AFB4D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1AF64FA-BF2A-14CF-CB37-FEC9BC2CC5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C20FAE-11D2-F0B9-A0FB-4A2EF2F8A8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C383D43-D285-6A69-E3EB-AEEF4E0D935E}"/>
              </a:ext>
            </a:extLst>
          </p:cNvPr>
          <p:cNvSpPr>
            <a:spLocks noGrp="1"/>
          </p:cNvSpPr>
          <p:nvPr>
            <p:ph type="ftr" sz="quarter" idx="11"/>
          </p:nvPr>
        </p:nvSpPr>
        <p:spPr/>
        <p:txBody>
          <a:bodyPr/>
          <a:lstStyle/>
          <a:p>
            <a:r>
              <a:rPr lang="en-GB"/>
              <a:t>17 April 2024</a:t>
            </a:r>
          </a:p>
        </p:txBody>
      </p:sp>
      <p:sp>
        <p:nvSpPr>
          <p:cNvPr id="6" name="Slide Number Placeholder 5">
            <a:extLst>
              <a:ext uri="{FF2B5EF4-FFF2-40B4-BE49-F238E27FC236}">
                <a16:creationId xmlns:a16="http://schemas.microsoft.com/office/drawing/2014/main" id="{79CFD641-F5B8-C0FC-6282-CA54E36512CC}"/>
              </a:ext>
            </a:extLst>
          </p:cNvPr>
          <p:cNvSpPr>
            <a:spLocks noGrp="1"/>
          </p:cNvSpPr>
          <p:nvPr>
            <p:ph type="sldNum" sz="quarter" idx="12"/>
          </p:nvPr>
        </p:nvSpPr>
        <p:spPr/>
        <p:txBody>
          <a:bodyPr/>
          <a:lstStyle/>
          <a:p>
            <a:fld id="{7CA19698-FECE-694F-A247-73776BFC28FD}" type="slidenum">
              <a:rPr lang="en-GB" smtClean="0"/>
              <a:t>‹#›</a:t>
            </a:fld>
            <a:endParaRPr lang="en-GB"/>
          </a:p>
        </p:txBody>
      </p:sp>
    </p:spTree>
    <p:extLst>
      <p:ext uri="{BB962C8B-B14F-4D97-AF65-F5344CB8AC3E}">
        <p14:creationId xmlns:p14="http://schemas.microsoft.com/office/powerpoint/2010/main" val="295887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C74F4-3CED-FDB9-05C1-098A99469AC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B4E64C2-9CCF-D3AF-7893-48E7338860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E30DF7-0E5C-2A1E-29C5-375AA0E8E4A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8CBE02E-D774-D50A-459E-D7C40890C24A}"/>
              </a:ext>
            </a:extLst>
          </p:cNvPr>
          <p:cNvSpPr>
            <a:spLocks noGrp="1"/>
          </p:cNvSpPr>
          <p:nvPr>
            <p:ph type="ftr" sz="quarter" idx="11"/>
          </p:nvPr>
        </p:nvSpPr>
        <p:spPr/>
        <p:txBody>
          <a:bodyPr/>
          <a:lstStyle/>
          <a:p>
            <a:r>
              <a:rPr lang="en-GB"/>
              <a:t>17 April 2024</a:t>
            </a:r>
          </a:p>
        </p:txBody>
      </p:sp>
      <p:sp>
        <p:nvSpPr>
          <p:cNvPr id="6" name="Slide Number Placeholder 5">
            <a:extLst>
              <a:ext uri="{FF2B5EF4-FFF2-40B4-BE49-F238E27FC236}">
                <a16:creationId xmlns:a16="http://schemas.microsoft.com/office/drawing/2014/main" id="{AA9D2673-C9B9-D799-2B74-95BDCF9A1A8D}"/>
              </a:ext>
            </a:extLst>
          </p:cNvPr>
          <p:cNvSpPr>
            <a:spLocks noGrp="1"/>
          </p:cNvSpPr>
          <p:nvPr>
            <p:ph type="sldNum" sz="quarter" idx="12"/>
          </p:nvPr>
        </p:nvSpPr>
        <p:spPr/>
        <p:txBody>
          <a:bodyPr/>
          <a:lstStyle/>
          <a:p>
            <a:fld id="{7CA19698-FECE-694F-A247-73776BFC28FD}" type="slidenum">
              <a:rPr lang="en-GB" smtClean="0"/>
              <a:t>‹#›</a:t>
            </a:fld>
            <a:endParaRPr lang="en-GB"/>
          </a:p>
        </p:txBody>
      </p:sp>
    </p:spTree>
    <p:extLst>
      <p:ext uri="{BB962C8B-B14F-4D97-AF65-F5344CB8AC3E}">
        <p14:creationId xmlns:p14="http://schemas.microsoft.com/office/powerpoint/2010/main" val="272753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6" name="Footer Placeholder 2">
            <a:extLst>
              <a:ext uri="{FF2B5EF4-FFF2-40B4-BE49-F238E27FC236}">
                <a16:creationId xmlns:a16="http://schemas.microsoft.com/office/drawing/2014/main" id="{54BB8B0B-76AF-DF95-7D44-C993B219FA0E}"/>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en-GB"/>
              <a:t>17 April 2024</a:t>
            </a:r>
            <a:endParaRPr lang="nl-NL" dirty="0"/>
          </a:p>
        </p:txBody>
      </p:sp>
      <p:sp>
        <p:nvSpPr>
          <p:cNvPr id="7" name="Tijdelijke aanduiding voor dianummer 5">
            <a:extLst>
              <a:ext uri="{FF2B5EF4-FFF2-40B4-BE49-F238E27FC236}">
                <a16:creationId xmlns:a16="http://schemas.microsoft.com/office/drawing/2014/main" id="{FBF33EF8-2365-726E-1E6B-3294A32543E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44215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5" name="Footer Placeholder 2">
            <a:extLst>
              <a:ext uri="{FF2B5EF4-FFF2-40B4-BE49-F238E27FC236}">
                <a16:creationId xmlns:a16="http://schemas.microsoft.com/office/drawing/2014/main" id="{EFF69F1B-2023-5CA3-335D-E4DE0B6D59DD}"/>
              </a:ext>
            </a:extLst>
          </p:cNvPr>
          <p:cNvSpPr>
            <a:spLocks noGrp="1"/>
          </p:cNvSpPr>
          <p:nvPr>
            <p:ph type="ftr" sz="quarter" idx="16"/>
          </p:nvPr>
        </p:nvSpPr>
        <p:spPr>
          <a:xfrm>
            <a:off x="6225209" y="6363216"/>
            <a:ext cx="4114800" cy="365125"/>
          </a:xfrm>
        </p:spPr>
        <p:txBody>
          <a:bodyPr/>
          <a:lstStyle>
            <a:lvl1pPr>
              <a:defRPr sz="1000">
                <a:solidFill>
                  <a:schemeClr val="bg1"/>
                </a:solidFill>
              </a:defRPr>
            </a:lvl1pPr>
          </a:lstStyle>
          <a:p>
            <a:r>
              <a:rPr lang="nl-NL"/>
              <a:t>17 April 2024</a:t>
            </a:r>
            <a:endParaRPr lang="nl-NL" dirty="0"/>
          </a:p>
        </p:txBody>
      </p:sp>
      <p:sp>
        <p:nvSpPr>
          <p:cNvPr id="6" name="Tijdelijke aanduiding voor dianummer 5">
            <a:extLst>
              <a:ext uri="{FF2B5EF4-FFF2-40B4-BE49-F238E27FC236}">
                <a16:creationId xmlns:a16="http://schemas.microsoft.com/office/drawing/2014/main" id="{C9C461C2-EB7D-0C90-DDF2-1919EE8E971A}"/>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171004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a:p>
            <a:pPr lvl="0"/>
            <a:endParaRPr lang="nl-NL" dirty="0"/>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dirty="0"/>
              <a:t>Insert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6954A490-193E-E7E7-692B-771ED26045AC}"/>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17 April 2024</a:t>
            </a:r>
            <a:endParaRPr lang="nl-NL" dirty="0"/>
          </a:p>
        </p:txBody>
      </p:sp>
      <p:sp>
        <p:nvSpPr>
          <p:cNvPr id="7" name="Tijdelijke aanduiding voor dianummer 5">
            <a:extLst>
              <a:ext uri="{FF2B5EF4-FFF2-40B4-BE49-F238E27FC236}">
                <a16:creationId xmlns:a16="http://schemas.microsoft.com/office/drawing/2014/main" id="{31FF53C9-60B4-F295-1222-39E0717E0014}"/>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15968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82D39-FEDD-1438-9EAB-977A0A04F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25712C9-EF72-3D72-0699-07D2BDA108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8C2798D-E0EB-46ED-C624-CA16AFBF1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22B43CF-BBE4-31D3-3607-C828010C9A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17 April 2024</a:t>
            </a:r>
          </a:p>
        </p:txBody>
      </p:sp>
      <p:sp>
        <p:nvSpPr>
          <p:cNvPr id="6" name="Slide Number Placeholder 5">
            <a:extLst>
              <a:ext uri="{FF2B5EF4-FFF2-40B4-BE49-F238E27FC236}">
                <a16:creationId xmlns:a16="http://schemas.microsoft.com/office/drawing/2014/main" id="{C61604FD-1535-41BE-1E5D-1386355CE8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19698-FECE-694F-A247-73776BFC28FD}" type="slidenum">
              <a:rPr lang="en-GB" smtClean="0"/>
              <a:t>‹#›</a:t>
            </a:fld>
            <a:endParaRPr lang="en-GB"/>
          </a:p>
        </p:txBody>
      </p:sp>
    </p:spTree>
    <p:extLst>
      <p:ext uri="{BB962C8B-B14F-4D97-AF65-F5344CB8AC3E}">
        <p14:creationId xmlns:p14="http://schemas.microsoft.com/office/powerpoint/2010/main" val="134312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8" r:id="rId5"/>
    <p:sldLayoutId id="2147483659" r:id="rId6"/>
    <p:sldLayoutId id="2147483668" r:id="rId7"/>
    <p:sldLayoutId id="2147483679" r:id="rId8"/>
    <p:sldLayoutId id="2147483680"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g2c0d9d5a9bf_5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Light"/>
              <a:buNone/>
              <a:defRPr sz="4400" b="0" i="0" u="none" strike="noStrike" cap="none">
                <a:solidFill>
                  <a:schemeClr val="dk1"/>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g2c0d9d5a9bf_5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g2c0d9d5a9bf_5_0"/>
          <p:cNvSpPr txBox="1">
            <a:spLocks noGrp="1"/>
          </p:cNvSpPr>
          <p:nvPr>
            <p:ph type="ftr" idx="11"/>
          </p:nvPr>
        </p:nvSpPr>
        <p:spPr>
          <a:xfrm>
            <a:off x="838200" y="6361596"/>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500" b="0" i="0" u="none" strike="noStrike" cap="none">
                <a:solidFill>
                  <a:srgbClr val="888888"/>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16 | 04 | 2024 by EOSC-A</a:t>
            </a:r>
            <a:endParaRPr/>
          </a:p>
        </p:txBody>
      </p:sp>
      <p:sp>
        <p:nvSpPr>
          <p:cNvPr id="70" name="Google Shape;70;g2c0d9d5a9bf_5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3051445502"/>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Light"/>
              <a:buNone/>
              <a:defRPr sz="4400" b="0" i="0" u="none" strike="noStrike" cap="none">
                <a:solidFill>
                  <a:schemeClr val="dk1"/>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ftr" idx="11"/>
          </p:nvPr>
        </p:nvSpPr>
        <p:spPr>
          <a:xfrm>
            <a:off x="838200" y="6361596"/>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500" b="0" i="0" u="none" strike="noStrike" cap="none">
                <a:solidFill>
                  <a:srgbClr val="888888"/>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16 | 04 | 2024 by EOSC-A</a:t>
            </a:r>
            <a:endParaRPr/>
          </a:p>
        </p:txBody>
      </p:sp>
      <p:sp>
        <p:nvSpPr>
          <p:cNvPr id="13" name="Google Shape;1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fr-CH"/>
              <a:t>‹#›</a:t>
            </a:fld>
            <a:endParaRPr/>
          </a:p>
        </p:txBody>
      </p:sp>
    </p:spTree>
    <p:extLst>
      <p:ext uri="{BB962C8B-B14F-4D97-AF65-F5344CB8AC3E}">
        <p14:creationId xmlns:p14="http://schemas.microsoft.com/office/powerpoint/2010/main" val="150805575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mailto:ute.gunsenheimer@eosc.eu"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g"/><Relationship Id="rId4" Type="http://schemas.openxmlformats.org/officeDocument/2006/relationships/image" Target="../media/image27.png"/><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hyperlink" Target="https://eosc.eu/wp-content/uploads/2023/11/20231112-Short-paper-on-the-EOSC-Federation-draft-v3.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svg"/><Relationship Id="rId2" Type="http://schemas.openxmlformats.org/officeDocument/2006/relationships/image" Target="../media/image34.jpeg"/><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85FFB5-F7CB-A074-9F72-880A64C6D06D}"/>
              </a:ext>
            </a:extLst>
          </p:cNvPr>
          <p:cNvSpPr txBox="1"/>
          <p:nvPr/>
        </p:nvSpPr>
        <p:spPr>
          <a:xfrm>
            <a:off x="477493" y="5707421"/>
            <a:ext cx="6522940" cy="461665"/>
          </a:xfrm>
          <a:prstGeom prst="rect">
            <a:avLst/>
          </a:prstGeom>
          <a:noFill/>
        </p:spPr>
        <p:txBody>
          <a:bodyPr wrap="none" rtlCol="0">
            <a:spAutoFit/>
          </a:bodyPr>
          <a:lstStyle/>
          <a:p>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Croatia National Tripartite Event, 19 April 2024</a:t>
            </a:r>
          </a:p>
        </p:txBody>
      </p:sp>
      <p:sp>
        <p:nvSpPr>
          <p:cNvPr id="10" name="TextBox 9">
            <a:extLst>
              <a:ext uri="{FF2B5EF4-FFF2-40B4-BE49-F238E27FC236}">
                <a16:creationId xmlns:a16="http://schemas.microsoft.com/office/drawing/2014/main" id="{F9873ADA-1A0A-2829-460C-D824BCE11C30}"/>
              </a:ext>
            </a:extLst>
          </p:cNvPr>
          <p:cNvSpPr txBox="1"/>
          <p:nvPr/>
        </p:nvSpPr>
        <p:spPr>
          <a:xfrm>
            <a:off x="477493" y="3693114"/>
            <a:ext cx="5178021" cy="830997"/>
          </a:xfrm>
          <a:prstGeom prst="rect">
            <a:avLst/>
          </a:prstGeom>
          <a:noFill/>
        </p:spPr>
        <p:txBody>
          <a:bodyPr wrap="none" rtlCol="0">
            <a:spAutoFit/>
          </a:bodyPr>
          <a:lstStyle/>
          <a:p>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Bob JONES</a:t>
            </a:r>
          </a:p>
          <a:p>
            <a:r>
              <a:rPr lang="en-US" sz="2400" dirty="0">
                <a:solidFill>
                  <a:schemeClr val="bg1"/>
                </a:solidFill>
                <a:latin typeface="Roboto" panose="02000000000000000000" pitchFamily="2" charset="0"/>
                <a:ea typeface="Roboto" panose="02000000000000000000" pitchFamily="2" charset="0"/>
                <a:cs typeface="Roboto" panose="02000000000000000000" pitchFamily="2" charset="0"/>
              </a:rPr>
              <a:t>EOSC Association board of directors</a:t>
            </a:r>
          </a:p>
        </p:txBody>
      </p:sp>
      <p:sp>
        <p:nvSpPr>
          <p:cNvPr id="11" name="Title 1">
            <a:extLst>
              <a:ext uri="{FF2B5EF4-FFF2-40B4-BE49-F238E27FC236}">
                <a16:creationId xmlns:a16="http://schemas.microsoft.com/office/drawing/2014/main" id="{EB02B953-9787-C519-B268-A3314A0A7A5E}"/>
              </a:ext>
            </a:extLst>
          </p:cNvPr>
          <p:cNvSpPr txBox="1">
            <a:spLocks/>
          </p:cNvSpPr>
          <p:nvPr/>
        </p:nvSpPr>
        <p:spPr>
          <a:xfrm>
            <a:off x="512280" y="1312639"/>
            <a:ext cx="10505125" cy="1311128"/>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4400" b="1" dirty="0">
                <a:solidFill>
                  <a:schemeClr val="bg1"/>
                </a:solidFill>
                <a:latin typeface="Roboto" panose="02000000000000000000" pitchFamily="2" charset="0"/>
                <a:ea typeface="Roboto" panose="02000000000000000000" pitchFamily="2" charset="0"/>
                <a:cs typeface="Roboto" panose="02000000000000000000" pitchFamily="2" charset="0"/>
              </a:rPr>
              <a:t>The EOSC Association - building the Federation</a:t>
            </a:r>
          </a:p>
        </p:txBody>
      </p:sp>
    </p:spTree>
    <p:extLst>
      <p:ext uri="{BB962C8B-B14F-4D97-AF65-F5344CB8AC3E}">
        <p14:creationId xmlns:p14="http://schemas.microsoft.com/office/powerpoint/2010/main" val="53030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
          <p:cNvSpPr txBox="1">
            <a:spLocks noGrp="1"/>
          </p:cNvSpPr>
          <p:nvPr>
            <p:ph type="body" idx="1"/>
          </p:nvPr>
        </p:nvSpPr>
        <p:spPr>
          <a:xfrm>
            <a:off x="1012312" y="1493385"/>
            <a:ext cx="5754959" cy="4524275"/>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Clr>
                <a:srgbClr val="000000"/>
              </a:buClr>
              <a:buSzPts val="2100"/>
            </a:pPr>
            <a:r>
              <a:rPr lang="en-GB" sz="2400" b="1" noProof="0" dirty="0">
                <a:solidFill>
                  <a:srgbClr val="000000"/>
                </a:solidFill>
                <a:latin typeface="Roboto" panose="02000000000000000000" pitchFamily="2" charset="0"/>
                <a:ea typeface="Roboto" panose="02000000000000000000" pitchFamily="2" charset="0"/>
                <a:cs typeface="Roboto" panose="02000000000000000000" pitchFamily="2" charset="0"/>
              </a:rPr>
              <a:t>A</a:t>
            </a:r>
            <a:r>
              <a:rPr lang="en-GB" sz="2400" b="1"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ctors</a:t>
            </a:r>
            <a:endPar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endParaRPr>
          </a:p>
          <a:p>
            <a:pPr marL="914400" lvl="2" indent="-120650">
              <a:lnSpc>
                <a:spcPct val="150000"/>
              </a:lnSpc>
              <a:spcBef>
                <a:spcPts val="0"/>
              </a:spcBef>
              <a:buClr>
                <a:srgbClr val="008692"/>
              </a:buClr>
              <a:buSzPct val="120000"/>
              <a:buFont typeface="Roboto"/>
              <a:buChar char="•"/>
            </a:pPr>
            <a:r>
              <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en-GB"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Tripartite governance</a:t>
            </a:r>
            <a:endParaRPr lang="en-GB" sz="2400" dirty="0">
              <a:latin typeface="Roboto" panose="02000000000000000000" pitchFamily="2" charset="0"/>
              <a:ea typeface="Roboto" panose="02000000000000000000" pitchFamily="2" charset="0"/>
              <a:cs typeface="Roboto" panose="02000000000000000000" pitchFamily="2" charset="0"/>
              <a:sym typeface="Roboto"/>
            </a:endParaRPr>
          </a:p>
          <a:p>
            <a:pPr marL="914400" lvl="2" indent="-120650" algn="l" rtl="0">
              <a:lnSpc>
                <a:spcPct val="150000"/>
              </a:lnSpc>
              <a:spcBef>
                <a:spcPts val="0"/>
              </a:spcBef>
              <a:spcAft>
                <a:spcPts val="0"/>
              </a:spcAft>
              <a:buClr>
                <a:srgbClr val="008692"/>
              </a:buClr>
              <a:buSzPct val="120000"/>
              <a:buFont typeface="Roboto"/>
              <a:buChar char="•"/>
            </a:pPr>
            <a:r>
              <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EOSC-A membership</a:t>
            </a:r>
            <a:endParaRPr lang="en-GB" sz="2400" noProof="0" dirty="0">
              <a:latin typeface="Roboto" panose="02000000000000000000" pitchFamily="2" charset="0"/>
              <a:ea typeface="Roboto" panose="02000000000000000000" pitchFamily="2" charset="0"/>
              <a:cs typeface="Roboto" panose="02000000000000000000" pitchFamily="2" charset="0"/>
              <a:sym typeface="Roboto"/>
            </a:endParaRPr>
          </a:p>
          <a:p>
            <a:pPr marL="914400" lvl="2" indent="-120650">
              <a:lnSpc>
                <a:spcPct val="150000"/>
              </a:lnSpc>
              <a:spcBef>
                <a:spcPts val="0"/>
              </a:spcBef>
              <a:buClr>
                <a:srgbClr val="008692"/>
              </a:buClr>
              <a:buSzPct val="120000"/>
              <a:buFont typeface="Roboto"/>
              <a:buChar char="•"/>
            </a:pPr>
            <a:r>
              <a:rPr lang="en-GB"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Candidate nodes</a:t>
            </a:r>
            <a:endParaRPr lang="en-GB" sz="2400" dirty="0">
              <a:latin typeface="Roboto" panose="02000000000000000000" pitchFamily="2" charset="0"/>
              <a:ea typeface="Roboto" panose="02000000000000000000" pitchFamily="2" charset="0"/>
              <a:cs typeface="Roboto" panose="02000000000000000000" pitchFamily="2" charset="0"/>
            </a:endParaRPr>
          </a:p>
          <a:p>
            <a:pPr marL="914400" lvl="2" indent="-120650" algn="l" rtl="0">
              <a:lnSpc>
                <a:spcPct val="150000"/>
              </a:lnSpc>
              <a:spcBef>
                <a:spcPts val="0"/>
              </a:spcBef>
              <a:spcAft>
                <a:spcPts val="0"/>
              </a:spcAft>
              <a:buClr>
                <a:srgbClr val="008692"/>
              </a:buClr>
              <a:buSzPct val="120000"/>
              <a:buFont typeface="Roboto"/>
              <a:buChar char="•"/>
            </a:pPr>
            <a:r>
              <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RIs/Science clusters</a:t>
            </a:r>
            <a:endParaRPr lang="en-GB" sz="2400" noProof="0" dirty="0">
              <a:latin typeface="Roboto" panose="02000000000000000000" pitchFamily="2" charset="0"/>
              <a:ea typeface="Roboto" panose="02000000000000000000" pitchFamily="2" charset="0"/>
              <a:cs typeface="Roboto" panose="02000000000000000000" pitchFamily="2" charset="0"/>
              <a:sym typeface="Roboto"/>
            </a:endParaRPr>
          </a:p>
          <a:p>
            <a:pPr marL="914400" lvl="2" indent="-120650">
              <a:lnSpc>
                <a:spcPct val="150000"/>
              </a:lnSpc>
              <a:spcBef>
                <a:spcPts val="0"/>
              </a:spcBef>
              <a:buClr>
                <a:srgbClr val="008692"/>
              </a:buClr>
              <a:buSzPct val="120000"/>
              <a:buFont typeface="Roboto"/>
              <a:buChar char="•"/>
            </a:pPr>
            <a:r>
              <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a:t>
            </a:r>
            <a:r>
              <a:rPr lang="en-GB" sz="240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E-</a:t>
            </a:r>
            <a:r>
              <a:rPr lang="en-GB" sz="2400" dirty="0" err="1">
                <a:solidFill>
                  <a:srgbClr val="000000"/>
                </a:solidFill>
                <a:latin typeface="Roboto" panose="02000000000000000000" pitchFamily="2" charset="0"/>
                <a:ea typeface="Roboto" panose="02000000000000000000" pitchFamily="2" charset="0"/>
                <a:cs typeface="Roboto" panose="02000000000000000000" pitchFamily="2" charset="0"/>
                <a:sym typeface="Roboto"/>
              </a:rPr>
              <a:t>infras</a:t>
            </a:r>
            <a:endParaRPr lang="en-GB" sz="2400" dirty="0">
              <a:latin typeface="Roboto" panose="02000000000000000000" pitchFamily="2" charset="0"/>
              <a:ea typeface="Roboto" panose="02000000000000000000" pitchFamily="2" charset="0"/>
              <a:cs typeface="Roboto" panose="02000000000000000000" pitchFamily="2" charset="0"/>
            </a:endParaRPr>
          </a:p>
          <a:p>
            <a:pPr marL="914400" lvl="2" indent="-120650" algn="l" rtl="0">
              <a:lnSpc>
                <a:spcPct val="150000"/>
              </a:lnSpc>
              <a:spcBef>
                <a:spcPts val="0"/>
              </a:spcBef>
              <a:spcAft>
                <a:spcPts val="0"/>
              </a:spcAft>
              <a:buClr>
                <a:srgbClr val="008692"/>
              </a:buClr>
              <a:buSzPct val="120000"/>
              <a:buFont typeface="Roboto"/>
              <a:buChar char="•"/>
            </a:pPr>
            <a:r>
              <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 EOSC related EC funded projects</a:t>
            </a:r>
            <a:endParaRPr lang="en-GB" sz="2400" noProof="0" dirty="0">
              <a:latin typeface="Roboto" panose="02000000000000000000" pitchFamily="2" charset="0"/>
              <a:ea typeface="Roboto" panose="02000000000000000000" pitchFamily="2" charset="0"/>
              <a:cs typeface="Roboto" panose="02000000000000000000" pitchFamily="2" charset="0"/>
              <a:sym typeface="Roboto"/>
            </a:endParaRPr>
          </a:p>
          <a:p>
            <a:pPr marL="914400" lvl="2" indent="-120650" algn="l" rtl="0">
              <a:lnSpc>
                <a:spcPct val="150000"/>
              </a:lnSpc>
              <a:spcBef>
                <a:spcPts val="0"/>
              </a:spcBef>
              <a:spcAft>
                <a:spcPts val="0"/>
              </a:spcAft>
              <a:buClr>
                <a:srgbClr val="008692"/>
              </a:buClr>
              <a:buSzPct val="120000"/>
              <a:buFont typeface="Roboto"/>
              <a:buChar char="•"/>
            </a:pPr>
            <a:r>
              <a:rPr lang="en-GB" sz="2400" noProof="0" dirty="0">
                <a:solidFill>
                  <a:srgbClr val="000000"/>
                </a:solidFill>
                <a:latin typeface="Roboto" panose="02000000000000000000" pitchFamily="2" charset="0"/>
                <a:ea typeface="Roboto" panose="02000000000000000000" pitchFamily="2" charset="0"/>
                <a:cs typeface="Roboto" panose="02000000000000000000" pitchFamily="2" charset="0"/>
                <a:sym typeface="Roboto"/>
              </a:rPr>
              <a:t>etc.</a:t>
            </a:r>
            <a:endParaRPr lang="en-GB" sz="2400" noProof="0" dirty="0">
              <a:latin typeface="Roboto" panose="02000000000000000000" pitchFamily="2" charset="0"/>
              <a:ea typeface="Roboto" panose="02000000000000000000" pitchFamily="2" charset="0"/>
              <a:cs typeface="Roboto" panose="02000000000000000000" pitchFamily="2" charset="0"/>
              <a:sym typeface="Roboto"/>
            </a:endParaRPr>
          </a:p>
        </p:txBody>
      </p:sp>
      <p:sp>
        <p:nvSpPr>
          <p:cNvPr id="269" name="Google Shape;269;p3"/>
          <p:cNvSpPr txBox="1">
            <a:spLocks noGrp="1"/>
          </p:cNvSpPr>
          <p:nvPr>
            <p:ph type="title"/>
          </p:nvPr>
        </p:nvSpPr>
        <p:spPr>
          <a:xfrm>
            <a:off x="1721738" y="258493"/>
            <a:ext cx="9830179" cy="6038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691"/>
              </a:buClr>
              <a:buSzPts val="3500"/>
              <a:buFont typeface="Roboto"/>
              <a:buNone/>
            </a:pPr>
            <a:r>
              <a:rPr lang="en-GB" sz="3600" noProof="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EOSC</a:t>
            </a:r>
            <a:r>
              <a:rPr lang="en-GB" sz="3600" noProof="0" dirty="0"/>
              <a:t> Federation Handbook - ongoing work</a:t>
            </a:r>
            <a:endParaRPr lang="en-GB" noProof="0" dirty="0"/>
          </a:p>
        </p:txBody>
      </p:sp>
      <p:sp>
        <p:nvSpPr>
          <p:cNvPr id="270" name="Google Shape;270;p3"/>
          <p:cNvSpPr txBox="1">
            <a:spLocks noGrp="1"/>
          </p:cNvSpPr>
          <p:nvPr>
            <p:ph type="body" idx="2"/>
          </p:nvPr>
        </p:nvSpPr>
        <p:spPr>
          <a:xfrm>
            <a:off x="1721741" y="895137"/>
            <a:ext cx="9830176" cy="36476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8691"/>
              </a:buClr>
              <a:buSzPts val="1900"/>
              <a:buNone/>
            </a:pPr>
            <a:r>
              <a:rPr lang="en-GB" sz="2000" noProof="0" dirty="0">
                <a:solidFill>
                  <a:srgbClr val="008691"/>
                </a:solidFill>
              </a:rPr>
              <a:t>Open and Collaborative Work Plan</a:t>
            </a:r>
            <a:endParaRPr lang="en-GB" noProof="0" dirty="0"/>
          </a:p>
        </p:txBody>
      </p:sp>
      <p:sp>
        <p:nvSpPr>
          <p:cNvPr id="271" name="Google Shape;271;p3"/>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H" sz="1200" b="0" i="0" u="none" strike="noStrike" kern="0" cap="none" spc="0" normalizeH="0" baseline="0" noProof="0">
                <a:ln>
                  <a:noFill/>
                </a:ln>
                <a:solidFill>
                  <a:srgbClr val="008691"/>
                </a:solidFill>
                <a:effectLst/>
                <a:uLnTx/>
                <a:uFillTx/>
                <a:latin typeface="Roboto Light"/>
                <a:ea typeface="Roboto Light"/>
                <a:cs typeface="Roboto Light"/>
                <a:sym typeface="Roboto Light"/>
              </a:rPr>
              <a:t>16 | 04 | 2024 by EOSC-A</a:t>
            </a:r>
            <a:endParaRPr kumimoji="0" sz="1200" b="0" i="0" u="none" strike="noStrike" kern="0" cap="none" spc="0" normalizeH="0" baseline="0" noProof="0">
              <a:ln>
                <a:noFill/>
              </a:ln>
              <a:solidFill>
                <a:srgbClr val="008691"/>
              </a:solidFill>
              <a:effectLst/>
              <a:uLnTx/>
              <a:uFillTx/>
              <a:latin typeface="Roboto Light"/>
              <a:ea typeface="Roboto Light"/>
              <a:cs typeface="Roboto Light"/>
              <a:sym typeface="Roboto Light"/>
            </a:endParaRPr>
          </a:p>
        </p:txBody>
      </p:sp>
      <p:grpSp>
        <p:nvGrpSpPr>
          <p:cNvPr id="3" name="Group 2">
            <a:extLst>
              <a:ext uri="{FF2B5EF4-FFF2-40B4-BE49-F238E27FC236}">
                <a16:creationId xmlns:a16="http://schemas.microsoft.com/office/drawing/2014/main" id="{AF870BC3-5A10-89B1-B948-DD0476866F18}"/>
              </a:ext>
            </a:extLst>
          </p:cNvPr>
          <p:cNvGrpSpPr/>
          <p:nvPr/>
        </p:nvGrpSpPr>
        <p:grpSpPr>
          <a:xfrm>
            <a:off x="6952691" y="1292659"/>
            <a:ext cx="3555652" cy="4991117"/>
            <a:chOff x="6952691" y="1292659"/>
            <a:chExt cx="3555652" cy="4991117"/>
          </a:xfrm>
        </p:grpSpPr>
        <p:sp>
          <p:nvSpPr>
            <p:cNvPr id="272" name="Google Shape;272;p3"/>
            <p:cNvSpPr/>
            <p:nvPr/>
          </p:nvSpPr>
          <p:spPr>
            <a:xfrm>
              <a:off x="6952691" y="1292659"/>
              <a:ext cx="1592406" cy="615293"/>
            </a:xfrm>
            <a:prstGeom prst="ellipse">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tripartite</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3" name="Google Shape;273;p3"/>
            <p:cNvSpPr/>
            <p:nvPr/>
          </p:nvSpPr>
          <p:spPr>
            <a:xfrm>
              <a:off x="6952691" y="2863157"/>
              <a:ext cx="1592406" cy="615293"/>
            </a:xfrm>
            <a:prstGeom prst="ellipse">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RIs</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4" name="Google Shape;274;p3"/>
            <p:cNvSpPr/>
            <p:nvPr/>
          </p:nvSpPr>
          <p:spPr>
            <a:xfrm>
              <a:off x="8915937" y="2066580"/>
              <a:ext cx="1592406" cy="615293"/>
            </a:xfrm>
            <a:prstGeom prst="ellipse">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e-infras</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5" name="Google Shape;275;p3"/>
            <p:cNvSpPr/>
            <p:nvPr/>
          </p:nvSpPr>
          <p:spPr>
            <a:xfrm>
              <a:off x="8915937" y="2787323"/>
              <a:ext cx="1592406" cy="615293"/>
            </a:xfrm>
            <a:prstGeom prst="ellipse">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EOSC-A members</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6" name="Google Shape;276;p3"/>
            <p:cNvSpPr/>
            <p:nvPr/>
          </p:nvSpPr>
          <p:spPr>
            <a:xfrm>
              <a:off x="6952691" y="2083845"/>
              <a:ext cx="1592406" cy="615293"/>
            </a:xfrm>
            <a:prstGeom prst="ellipse">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Science Clusters</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7" name="Google Shape;277;p3"/>
            <p:cNvSpPr/>
            <p:nvPr/>
          </p:nvSpPr>
          <p:spPr>
            <a:xfrm>
              <a:off x="7841483" y="3630636"/>
              <a:ext cx="1675804" cy="902600"/>
            </a:xfrm>
            <a:prstGeom prst="flowChartManualOperation">
              <a:avLst/>
            </a:prstGeom>
            <a:solidFill>
              <a:schemeClr val="accent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core writing</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team</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8" name="Google Shape;278;p3"/>
            <p:cNvSpPr/>
            <p:nvPr/>
          </p:nvSpPr>
          <p:spPr>
            <a:xfrm>
              <a:off x="7934385" y="5271763"/>
              <a:ext cx="1617534" cy="1012013"/>
            </a:xfrm>
            <a:prstGeom prst="flowChartDocument">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EOSC Federation Handbook</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79" name="Google Shape;279;p3"/>
            <p:cNvSpPr/>
            <p:nvPr/>
          </p:nvSpPr>
          <p:spPr>
            <a:xfrm>
              <a:off x="8555479" y="4594853"/>
              <a:ext cx="247813" cy="615293"/>
            </a:xfrm>
            <a:prstGeom prst="downArrow">
              <a:avLst>
                <a:gd name="adj1" fmla="val 50000"/>
                <a:gd name="adj2" fmla="val 50000"/>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sp>
          <p:nvSpPr>
            <p:cNvPr id="280" name="Google Shape;280;p3"/>
            <p:cNvSpPr/>
            <p:nvPr/>
          </p:nvSpPr>
          <p:spPr>
            <a:xfrm>
              <a:off x="8915937" y="1292672"/>
              <a:ext cx="1592406" cy="615293"/>
            </a:xfrm>
            <a:prstGeom prst="ellipse">
              <a:avLst/>
            </a:prstGeom>
            <a:solidFill>
              <a:srgbClr val="008692"/>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H" sz="1400" b="0" i="0" u="none" strike="noStrike" kern="0" cap="none" spc="0" normalizeH="0" baseline="0" noProof="0">
                  <a:ln>
                    <a:noFill/>
                  </a:ln>
                  <a:solidFill>
                    <a:srgbClr val="FFFFFF"/>
                  </a:solidFill>
                  <a:effectLst/>
                  <a:uLnTx/>
                  <a:uFillTx/>
                  <a:latin typeface="Roboto Light"/>
                  <a:ea typeface="Roboto Light"/>
                  <a:cs typeface="Roboto Light"/>
                  <a:sym typeface="Roboto Light"/>
                </a:rPr>
                <a:t>candidate nodes</a:t>
              </a:r>
              <a:endParaRPr kumimoji="0" sz="1400" b="0" i="0" u="none" strike="noStrike" kern="0" cap="none" spc="0" normalizeH="0" baseline="0" noProof="0">
                <a:ln>
                  <a:noFill/>
                </a:ln>
                <a:solidFill>
                  <a:srgbClr val="FFFFFF"/>
                </a:solidFill>
                <a:effectLst/>
                <a:uLnTx/>
                <a:uFillTx/>
                <a:latin typeface="Roboto Light"/>
                <a:ea typeface="Roboto Light"/>
                <a:cs typeface="Roboto Light"/>
                <a:sym typeface="Robo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92D4E-3F21-B46C-716F-2B6735AB798A}"/>
              </a:ext>
            </a:extLst>
          </p:cNvPr>
          <p:cNvSpPr>
            <a:spLocks noGrp="1"/>
          </p:cNvSpPr>
          <p:nvPr>
            <p:ph type="title"/>
          </p:nvPr>
        </p:nvSpPr>
        <p:spPr>
          <a:xfrm>
            <a:off x="1721738" y="277198"/>
            <a:ext cx="9830179" cy="603887"/>
          </a:xfrm>
        </p:spPr>
        <p:txBody>
          <a:bodyPr/>
          <a:lstStyle/>
          <a:p>
            <a:r>
              <a:rPr lang="en-GB" dirty="0"/>
              <a:t>Return on investment for EOSC Nodes</a:t>
            </a:r>
          </a:p>
        </p:txBody>
      </p:sp>
      <p:sp>
        <p:nvSpPr>
          <p:cNvPr id="5" name="Footer Placeholder 4">
            <a:extLst>
              <a:ext uri="{FF2B5EF4-FFF2-40B4-BE49-F238E27FC236}">
                <a16:creationId xmlns:a16="http://schemas.microsoft.com/office/drawing/2014/main" id="{E989B9E7-AA2B-44FE-DBC8-B5F1F683FF94}"/>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a:ln>
                  <a:noFill/>
                </a:ln>
                <a:solidFill>
                  <a:srgbClr val="008691"/>
                </a:solidFill>
                <a:effectLst/>
                <a:uLnTx/>
                <a:uFillTx/>
                <a:latin typeface="Roboto Light"/>
                <a:ea typeface="Roboto Light"/>
                <a:cs typeface="Roboto Light"/>
                <a:sym typeface="Roboto Light"/>
              </a:rPr>
              <a:t>16 | 04 | 2024 by EOSC-A</a:t>
            </a:r>
          </a:p>
        </p:txBody>
      </p:sp>
      <p:sp>
        <p:nvSpPr>
          <p:cNvPr id="6" name="TextBox 5">
            <a:extLst>
              <a:ext uri="{FF2B5EF4-FFF2-40B4-BE49-F238E27FC236}">
                <a16:creationId xmlns:a16="http://schemas.microsoft.com/office/drawing/2014/main" id="{A8258B9E-02E1-2454-6B79-09F3390BD12D}"/>
              </a:ext>
            </a:extLst>
          </p:cNvPr>
          <p:cNvSpPr txBox="1"/>
          <p:nvPr/>
        </p:nvSpPr>
        <p:spPr>
          <a:xfrm>
            <a:off x="637309" y="1200150"/>
            <a:ext cx="11111346" cy="4847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
                <a:srgbClr val="008691"/>
              </a:buClr>
              <a:buSzPct val="120000"/>
              <a:buFont typeface="Symbol" pitchFamily="2" charset="2"/>
              <a:buChar char=""/>
              <a:tabLst/>
              <a:defRPr/>
            </a:pPr>
            <a:r>
              <a:rPr kumimoji="0" lang="en-GB" sz="18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Visibility </a:t>
            </a:r>
            <a:r>
              <a:rPr kumimoji="0" lang="en-GB"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EOSC Nodes will gain wider visibility for their data and services, offered through EOSC’s portals and search capabilities, encouraging secondary re-use of data, increased impact for data and service providers.</a:t>
            </a:r>
            <a:endParaRPr kumimoji="0" lang="en-NL"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600"/>
              </a:spcBef>
              <a:spcAft>
                <a:spcPts val="600"/>
              </a:spcAft>
              <a:buClr>
                <a:srgbClr val="008691"/>
              </a:buClr>
              <a:buSzPct val="120000"/>
              <a:buFont typeface="Symbol" pitchFamily="2" charset="2"/>
              <a:buChar char=""/>
              <a:tabLst/>
              <a:defRPr/>
            </a:pPr>
            <a:r>
              <a:rPr kumimoji="0" lang="en-GB" sz="18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Cross domain</a:t>
            </a:r>
            <a:r>
              <a:rPr kumimoji="0" lang="en-GB"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 cross domain research will be fostered by joining the EOSC Federation, as well as exploitation of research outcomes by industry and the public sector by being part of the EU Data Spaces. The EOSC Federation will form a data space that will link with multiple Common European Data </a:t>
            </a:r>
            <a:r>
              <a:rPr kumimoji="0" lang="en-GB" sz="1800" b="0" i="0" u="none" strike="noStrike" kern="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Spaces being </a:t>
            </a:r>
            <a:r>
              <a:rPr kumimoji="0" lang="en-GB"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deployed as part of the EU Strategy for Data.</a:t>
            </a:r>
            <a:endParaRPr kumimoji="0" lang="en-NL"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600"/>
              </a:spcBef>
              <a:spcAft>
                <a:spcPts val="600"/>
              </a:spcAft>
              <a:buClr>
                <a:srgbClr val="008691"/>
              </a:buClr>
              <a:buSzPct val="120000"/>
              <a:buFont typeface="Symbol" pitchFamily="2" charset="2"/>
              <a:buChar char=""/>
              <a:tabLst/>
              <a:defRPr/>
            </a:pPr>
            <a:r>
              <a:rPr kumimoji="0" lang="en-GB" sz="18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Common services</a:t>
            </a:r>
            <a:r>
              <a:rPr kumimoji="0" lang="en-GB"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 joining the EOSC Federation will provide access to common federating services e.g. AAI, data transfer, monitoring, and accounting,  etc.</a:t>
            </a:r>
            <a:endParaRPr kumimoji="0" lang="en-NL"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600"/>
              </a:spcBef>
              <a:spcAft>
                <a:spcPts val="600"/>
              </a:spcAft>
              <a:buClr>
                <a:srgbClr val="008691"/>
              </a:buClr>
              <a:buSzPct val="120000"/>
              <a:buFont typeface="Symbol" pitchFamily="2" charset="2"/>
              <a:buChar char=""/>
              <a:tabLst/>
              <a:defRPr/>
            </a:pPr>
            <a:r>
              <a:rPr kumimoji="0" lang="en-GB" sz="18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Training </a:t>
            </a:r>
            <a:r>
              <a:rPr kumimoji="0" lang="en-GB"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common training for data stewards and researchers.</a:t>
            </a:r>
            <a:endParaRPr kumimoji="0" lang="en-NL"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600"/>
              </a:spcBef>
              <a:spcAft>
                <a:spcPts val="600"/>
              </a:spcAft>
              <a:buClr>
                <a:srgbClr val="008691"/>
              </a:buClr>
              <a:buSzPct val="120000"/>
              <a:buFont typeface="Symbol" pitchFamily="2" charset="2"/>
              <a:buChar char=""/>
              <a:tabLst/>
              <a:defRPr/>
            </a:pPr>
            <a:r>
              <a:rPr kumimoji="0" lang="en-GB" sz="18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Financial support </a:t>
            </a:r>
            <a:r>
              <a:rPr kumimoji="0" lang="en-GB"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making data and services available to a wider community has a cost for nodes. Joining the EOSC Federation may open the possibility for future financial support to address the additional costs incurred through increased usage of data and services. The exact form of this funding i.e. if it is funded through services or externally, will depend on the future funding of the EOSC and how the Federation evolves.</a:t>
            </a:r>
            <a:endParaRPr kumimoji="0" lang="en-NL" sz="18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Tree>
    <p:extLst>
      <p:ext uri="{BB962C8B-B14F-4D97-AF65-F5344CB8AC3E}">
        <p14:creationId xmlns:p14="http://schemas.microsoft.com/office/powerpoint/2010/main" val="979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92D4E-3F21-B46C-716F-2B6735AB798A}"/>
              </a:ext>
            </a:extLst>
          </p:cNvPr>
          <p:cNvSpPr>
            <a:spLocks noGrp="1"/>
          </p:cNvSpPr>
          <p:nvPr>
            <p:ph type="title"/>
          </p:nvPr>
        </p:nvSpPr>
        <p:spPr>
          <a:xfrm>
            <a:off x="1721738" y="277198"/>
            <a:ext cx="9830179" cy="603887"/>
          </a:xfrm>
        </p:spPr>
        <p:txBody>
          <a:bodyPr/>
          <a:lstStyle/>
          <a:p>
            <a:r>
              <a:rPr lang="en-GB" b="1" dirty="0"/>
              <a:t>Requirements for ‘Candidate EOSC Nodes’ </a:t>
            </a:r>
            <a:endParaRPr lang="en-NL" b="1" dirty="0"/>
          </a:p>
        </p:txBody>
      </p:sp>
      <p:sp>
        <p:nvSpPr>
          <p:cNvPr id="5" name="Footer Placeholder 4">
            <a:extLst>
              <a:ext uri="{FF2B5EF4-FFF2-40B4-BE49-F238E27FC236}">
                <a16:creationId xmlns:a16="http://schemas.microsoft.com/office/drawing/2014/main" id="{E989B9E7-AA2B-44FE-DBC8-B5F1F683FF94}"/>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8691"/>
                </a:solidFill>
                <a:effectLst/>
                <a:uLnTx/>
                <a:uFillTx/>
                <a:latin typeface="Roboto Light"/>
                <a:ea typeface="Roboto Light"/>
                <a:cs typeface="Roboto Light"/>
                <a:sym typeface="Roboto Light"/>
              </a:rPr>
              <a:t>16 | 04 | 2024 by EOSC-A</a:t>
            </a:r>
          </a:p>
        </p:txBody>
      </p:sp>
      <p:sp>
        <p:nvSpPr>
          <p:cNvPr id="6" name="TextBox 5">
            <a:extLst>
              <a:ext uri="{FF2B5EF4-FFF2-40B4-BE49-F238E27FC236}">
                <a16:creationId xmlns:a16="http://schemas.microsoft.com/office/drawing/2014/main" id="{A8258B9E-02E1-2454-6B79-09F3390BD12D}"/>
              </a:ext>
            </a:extLst>
          </p:cNvPr>
          <p:cNvSpPr txBox="1"/>
          <p:nvPr/>
        </p:nvSpPr>
        <p:spPr>
          <a:xfrm>
            <a:off x="637309" y="1200150"/>
            <a:ext cx="1111134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It is foreseen to start with an initial group of approximately 10 candidate nodes (like National nodes (nodes in a certain country / nation), Thematic nodes, RI nodes, E-Infra nodes, etc) and then progressively expand the federation and evolve the requirements based on the experience gathered.</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Capacity, financial and other means:</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0"/>
              </a:spcBef>
              <a:spcAft>
                <a:spcPts val="0"/>
              </a:spcAft>
              <a:buClr>
                <a:srgbClr val="008692"/>
              </a:buClr>
              <a:buSzPct val="120000"/>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The legal entity representing the candidate EOSC Node should have the </a:t>
            </a:r>
            <a:r>
              <a:rPr kumimoji="0" lang="en-GB" sz="2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authority to sign</a:t>
            </a: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an agreement with the EOSC Association.</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0"/>
              </a:spcBef>
              <a:spcAft>
                <a:spcPts val="0"/>
              </a:spcAft>
              <a:buClr>
                <a:srgbClr val="008692"/>
              </a:buClr>
              <a:buSzPct val="120000"/>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The candidate EOSC Node should have </a:t>
            </a:r>
            <a:r>
              <a:rPr kumimoji="0" lang="en-GB" sz="2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sufficient financial means</a:t>
            </a: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to ensure its operation through to the end of 2027 and ideally 5 years or more.</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0"/>
              </a:spcBef>
              <a:spcAft>
                <a:spcPts val="0"/>
              </a:spcAft>
              <a:buClr>
                <a:srgbClr val="008692"/>
              </a:buClr>
              <a:buSzPct val="120000"/>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The candidate EOSC Node should have </a:t>
            </a:r>
            <a:r>
              <a:rPr kumimoji="0" lang="en-GB" sz="2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sufficient capacity and expertise</a:t>
            </a: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to be able to ensure the data and services it includes can be operated to a production level.</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0"/>
              </a:spcBef>
              <a:spcAft>
                <a:spcPts val="0"/>
              </a:spcAft>
              <a:buClr>
                <a:srgbClr val="008692"/>
              </a:buClr>
              <a:buSzPct val="120000"/>
              <a:buFont typeface="Arial" panose="020B0604020202020204" pitchFamily="34" charset="0"/>
              <a:buChar char="•"/>
              <a:tabLst/>
              <a:defRPr/>
            </a:pP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The candidate EOSC Node should </a:t>
            </a:r>
            <a:r>
              <a:rPr kumimoji="0" lang="en-GB" sz="2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abide by the operating procedures of the federation</a:t>
            </a: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including those concerning cybersecurity.</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a:p>
            <a:pPr marL="342900" marR="0" lvl="0" indent="-342900" algn="l" defTabSz="914400" rtl="0" eaLnBrk="1" fontAlgn="auto" latinLnBrk="0" hangingPunct="1">
              <a:lnSpc>
                <a:spcPct val="100000"/>
              </a:lnSpc>
              <a:spcBef>
                <a:spcPts val="0"/>
              </a:spcBef>
              <a:spcAft>
                <a:spcPts val="0"/>
              </a:spcAft>
              <a:buClr>
                <a:srgbClr val="008692"/>
              </a:buClr>
              <a:buSzPct val="120000"/>
              <a:buFont typeface="Arial" panose="020B0604020202020204" pitchFamily="34" charset="0"/>
              <a:buChar char="•"/>
              <a:tabLst/>
              <a:defRPr/>
            </a:pPr>
            <a:r>
              <a:rPr kumimoji="0" lang="en-GB" sz="2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Data and Services</a:t>
            </a:r>
            <a:r>
              <a:rPr kumimoji="0" lang="en-GB"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 should be at least Findable and Accessible (FAIR) for registered EOSC users while rivalrous services (such as compute and storage) should be available to multiple users in non-trivial volumes.  </a:t>
            </a:r>
            <a:endParaRPr kumimoji="0" lang="en-NL" sz="20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Tree>
    <p:extLst>
      <p:ext uri="{BB962C8B-B14F-4D97-AF65-F5344CB8AC3E}">
        <p14:creationId xmlns:p14="http://schemas.microsoft.com/office/powerpoint/2010/main" val="34938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cbe3fe081e_0_139"/>
          <p:cNvSpPr txBox="1">
            <a:spLocks noGrp="1"/>
          </p:cNvSpPr>
          <p:nvPr>
            <p:ph type="body" idx="1"/>
          </p:nvPr>
        </p:nvSpPr>
        <p:spPr>
          <a:xfrm>
            <a:off x="406400" y="781428"/>
            <a:ext cx="11369040" cy="4278054"/>
          </a:xfrm>
          <a:prstGeom prst="rect">
            <a:avLst/>
          </a:prstGeom>
        </p:spPr>
        <p:txBody>
          <a:bodyPr spcFirstLastPara="1" wrap="square" lIns="90000" tIns="45700" rIns="91425" bIns="45700" anchor="t" anchorCtr="0">
            <a:spAutoFit/>
          </a:bodyPr>
          <a:lstStyle/>
          <a:p>
            <a:pPr marL="457200" lvl="0" indent="-340677" algn="l" rtl="0">
              <a:lnSpc>
                <a:spcPct val="100000"/>
              </a:lnSpc>
              <a:spcBef>
                <a:spcPts val="600"/>
              </a:spcBef>
              <a:spcAft>
                <a:spcPts val="600"/>
              </a:spcAft>
              <a:buClr>
                <a:srgbClr val="008692"/>
              </a:buClr>
              <a:buSzPct val="120000"/>
              <a:buChar char="●"/>
            </a:pPr>
            <a:r>
              <a:rPr lang="en-GB" sz="2000" dirty="0"/>
              <a:t>Development the Handbook and deployment of candidate nodes will happen in parallel</a:t>
            </a:r>
          </a:p>
          <a:p>
            <a:pPr marL="457200" lvl="0" indent="-340677" algn="l" rtl="0">
              <a:lnSpc>
                <a:spcPct val="100000"/>
              </a:lnSpc>
              <a:spcBef>
                <a:spcPts val="600"/>
              </a:spcBef>
              <a:spcAft>
                <a:spcPts val="600"/>
              </a:spcAft>
              <a:buClr>
                <a:srgbClr val="008692"/>
              </a:buClr>
              <a:buSzPct val="120000"/>
              <a:buChar char="●"/>
            </a:pPr>
            <a:r>
              <a:rPr lang="en-GB" sz="2000" dirty="0"/>
              <a:t>A </a:t>
            </a:r>
            <a:r>
              <a:rPr lang="en-GB" sz="2000" noProof="0" dirty="0"/>
              <a:t>list of potential candidate nodes is being compiled</a:t>
            </a:r>
          </a:p>
          <a:p>
            <a:pPr lvl="1" indent="-340677">
              <a:lnSpc>
                <a:spcPct val="100000"/>
              </a:lnSpc>
              <a:spcBef>
                <a:spcPts val="600"/>
              </a:spcBef>
              <a:spcAft>
                <a:spcPts val="600"/>
              </a:spcAft>
              <a:buClr>
                <a:srgbClr val="008692"/>
              </a:buClr>
              <a:buSzPct val="120000"/>
              <a:buChar char="●"/>
            </a:pPr>
            <a:r>
              <a:rPr lang="en-GB" sz="1800" dirty="0"/>
              <a:t>s</a:t>
            </a:r>
            <a:r>
              <a:rPr lang="en-GB" sz="1800" noProof="0" dirty="0"/>
              <a:t>end an email to Ute Gunsenheimer </a:t>
            </a:r>
            <a:r>
              <a:rPr lang="en-GB" sz="1800" u="sng" noProof="0" dirty="0">
                <a:solidFill>
                  <a:schemeClr val="hlink"/>
                </a:solidFill>
                <a:hlinkClick r:id="rId3"/>
              </a:rPr>
              <a:t>ute.gunsenheimer@eosc.eu</a:t>
            </a:r>
            <a:r>
              <a:rPr lang="en-GB" sz="1800" noProof="0" dirty="0"/>
              <a:t> to be included</a:t>
            </a:r>
          </a:p>
          <a:p>
            <a:pPr marL="457200" lvl="0" indent="-340677" algn="l" rtl="0">
              <a:lnSpc>
                <a:spcPct val="100000"/>
              </a:lnSpc>
              <a:spcBef>
                <a:spcPts val="600"/>
              </a:spcBef>
              <a:spcAft>
                <a:spcPts val="600"/>
              </a:spcAft>
              <a:buClr>
                <a:srgbClr val="008692"/>
              </a:buClr>
              <a:buSzPct val="120000"/>
              <a:buChar char="●"/>
            </a:pPr>
            <a:r>
              <a:rPr lang="en-GB" sz="2000" noProof="0" dirty="0"/>
              <a:t>Online meeting planned for </a:t>
            </a:r>
            <a:r>
              <a:rPr lang="en-GB" sz="2000" b="1" noProof="0" dirty="0"/>
              <a:t>15 May</a:t>
            </a:r>
            <a:r>
              <a:rPr lang="en-GB" sz="2000" noProof="0" dirty="0"/>
              <a:t> with all interested parties where more details of minimal requirements for a candidate node will be presented</a:t>
            </a:r>
            <a:endParaRPr lang="en-GB" sz="2000" dirty="0"/>
          </a:p>
          <a:p>
            <a:pPr marL="457200" lvl="0" indent="-340677" algn="l" rtl="0">
              <a:lnSpc>
                <a:spcPct val="100000"/>
              </a:lnSpc>
              <a:spcBef>
                <a:spcPts val="600"/>
              </a:spcBef>
              <a:spcAft>
                <a:spcPts val="600"/>
              </a:spcAft>
              <a:buClr>
                <a:srgbClr val="008692"/>
              </a:buClr>
              <a:buSzPct val="120000"/>
              <a:buChar char="●"/>
            </a:pPr>
            <a:r>
              <a:rPr lang="en-GB" sz="2000" noProof="0" dirty="0"/>
              <a:t>Potential candidate nodes formally express their interest following the meeting</a:t>
            </a:r>
          </a:p>
          <a:p>
            <a:pPr lvl="0" indent="-340677">
              <a:lnSpc>
                <a:spcPct val="100000"/>
              </a:lnSpc>
              <a:spcBef>
                <a:spcPts val="600"/>
              </a:spcBef>
              <a:spcAft>
                <a:spcPts val="600"/>
              </a:spcAft>
              <a:buClr>
                <a:srgbClr val="008692"/>
              </a:buClr>
              <a:buSzPct val="120000"/>
              <a:buChar char="●"/>
            </a:pPr>
            <a:r>
              <a:rPr lang="en-GB" sz="2000" dirty="0"/>
              <a:t>Recommend the first set of candidate nodes to the Tripartite for endorsement</a:t>
            </a:r>
            <a:endParaRPr lang="en-GB" sz="2000" noProof="0" dirty="0"/>
          </a:p>
          <a:p>
            <a:pPr lvl="1" indent="-340677">
              <a:lnSpc>
                <a:spcPct val="100000"/>
              </a:lnSpc>
              <a:spcBef>
                <a:spcPts val="600"/>
              </a:spcBef>
              <a:spcAft>
                <a:spcPts val="600"/>
              </a:spcAft>
              <a:buClr>
                <a:srgbClr val="008692"/>
              </a:buClr>
              <a:buSzPct val="120000"/>
              <a:buFont typeface="Arial"/>
              <a:buChar char="●"/>
            </a:pPr>
            <a:r>
              <a:rPr lang="en-GB" sz="1800" dirty="0"/>
              <a:t>the first set of ~10 candidate nodes (National, Thematic,  RIs, e-Infra, etc.) is expected to start deployment activities in 2024</a:t>
            </a:r>
          </a:p>
          <a:p>
            <a:pPr lvl="1" indent="-340677">
              <a:lnSpc>
                <a:spcPct val="100000"/>
              </a:lnSpc>
              <a:spcBef>
                <a:spcPts val="600"/>
              </a:spcBef>
              <a:spcAft>
                <a:spcPts val="600"/>
              </a:spcAft>
              <a:buClr>
                <a:srgbClr val="008692"/>
              </a:buClr>
              <a:buSzPct val="120000"/>
              <a:buFont typeface="Arial"/>
              <a:buChar char="●"/>
            </a:pPr>
            <a:r>
              <a:rPr lang="en-GB" sz="1800" dirty="0"/>
              <a:t>progressively expand the federation and evolve the Handbook based on the experience gained</a:t>
            </a:r>
          </a:p>
        </p:txBody>
      </p:sp>
      <p:sp>
        <p:nvSpPr>
          <p:cNvPr id="304" name="Google Shape;304;g2cbe3fe081e_0_139"/>
          <p:cNvSpPr txBox="1">
            <a:spLocks noGrp="1"/>
          </p:cNvSpPr>
          <p:nvPr>
            <p:ph type="title"/>
          </p:nvPr>
        </p:nvSpPr>
        <p:spPr>
          <a:xfrm>
            <a:off x="1721738" y="269923"/>
            <a:ext cx="9830100" cy="603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noProof="0" dirty="0">
                <a:latin typeface="Roboto" panose="02000000000000000000" pitchFamily="2" charset="0"/>
                <a:ea typeface="Roboto" panose="02000000000000000000" pitchFamily="2" charset="0"/>
                <a:cs typeface="Roboto" panose="02000000000000000000" pitchFamily="2" charset="0"/>
              </a:rPr>
              <a:t>Next Steps</a:t>
            </a:r>
          </a:p>
        </p:txBody>
      </p:sp>
      <p:sp>
        <p:nvSpPr>
          <p:cNvPr id="2" name="Footer Placeholder 1">
            <a:extLst>
              <a:ext uri="{FF2B5EF4-FFF2-40B4-BE49-F238E27FC236}">
                <a16:creationId xmlns:a16="http://schemas.microsoft.com/office/drawing/2014/main" id="{0B6952CD-9717-DF1F-0693-7F23DB031C95}"/>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dirty="0">
                <a:ln>
                  <a:noFill/>
                </a:ln>
                <a:solidFill>
                  <a:srgbClr val="008691"/>
                </a:solidFill>
                <a:effectLst/>
                <a:uLnTx/>
                <a:uFillTx/>
                <a:latin typeface="Roboto Light"/>
                <a:ea typeface="Roboto Light"/>
                <a:cs typeface="Roboto Light"/>
                <a:sym typeface="Roboto Light"/>
              </a:rPr>
              <a:t>16 | 04 | 2024 by EOSC-A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ue and white poster with text and images of a structure&#10;&#10;Description automatically generated">
            <a:extLst>
              <a:ext uri="{FF2B5EF4-FFF2-40B4-BE49-F238E27FC236}">
                <a16:creationId xmlns:a16="http://schemas.microsoft.com/office/drawing/2014/main" id="{4F5D44A1-3916-6217-0909-B389E93C93EA}"/>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673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buitenshuis, boom, gras, groep&#10;&#10;Automatisch gegenereerde beschrijving">
            <a:extLst>
              <a:ext uri="{FF2B5EF4-FFF2-40B4-BE49-F238E27FC236}">
                <a16:creationId xmlns:a16="http://schemas.microsoft.com/office/drawing/2014/main" id="{B9039CEF-B31C-2724-5C38-A5B95C1D59BF}"/>
              </a:ext>
            </a:extLst>
          </p:cNvPr>
          <p:cNvPicPr>
            <a:picLocks noGrp="1" noChangeAspect="1"/>
          </p:cNvPicPr>
          <p:nvPr>
            <p:ph type="pic" idx="1"/>
          </p:nvPr>
        </p:nvPicPr>
        <p:blipFill>
          <a:blip r:embed="rId2"/>
          <a:srcRect/>
          <a:stretch>
            <a:fillRect/>
          </a:stretch>
        </p:blipFill>
        <p:spPr/>
      </p:pic>
      <p:sp>
        <p:nvSpPr>
          <p:cNvPr id="3" name="Tijdelijke aanduiding voor tekst 2">
            <a:extLst>
              <a:ext uri="{FF2B5EF4-FFF2-40B4-BE49-F238E27FC236}">
                <a16:creationId xmlns:a16="http://schemas.microsoft.com/office/drawing/2014/main" id="{E00B06A4-5770-404E-8AC0-3A19D543BF42}"/>
              </a:ext>
            </a:extLst>
          </p:cNvPr>
          <p:cNvSpPr>
            <a:spLocks noGrp="1"/>
          </p:cNvSpPr>
          <p:nvPr>
            <p:ph type="body" sz="quarter" idx="11"/>
          </p:nvPr>
        </p:nvSpPr>
        <p:spPr/>
        <p:txBody>
          <a:bodyPr/>
          <a:lstStyle/>
          <a:p>
            <a:endParaRPr lang="nl-IT"/>
          </a:p>
        </p:txBody>
      </p:sp>
      <p:sp>
        <p:nvSpPr>
          <p:cNvPr id="9" name="Titel 1">
            <a:extLst>
              <a:ext uri="{FF2B5EF4-FFF2-40B4-BE49-F238E27FC236}">
                <a16:creationId xmlns:a16="http://schemas.microsoft.com/office/drawing/2014/main" id="{F8AFBFEB-4485-3701-60B0-A9FA4E00B380}"/>
              </a:ext>
            </a:extLst>
          </p:cNvPr>
          <p:cNvSpPr txBox="1">
            <a:spLocks/>
          </p:cNvSpPr>
          <p:nvPr/>
        </p:nvSpPr>
        <p:spPr>
          <a:xfrm>
            <a:off x="200447" y="1739240"/>
            <a:ext cx="9144000" cy="1006475"/>
          </a:xfrm>
          <a:prstGeom prst="rect">
            <a:avLst/>
          </a:prstGeom>
        </p:spPr>
        <p:txBody>
          <a:bodyPr>
            <a:normAutofit/>
          </a:bodyPr>
          <a:lst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Roboto Light" panose="02000000000000000000" pitchFamily="2" charset="0"/>
                <a:ea typeface="+mj-ea"/>
                <a:cs typeface="+mj-cs"/>
              </a:rPr>
              <a:t>The Voice of the Community</a:t>
            </a:r>
          </a:p>
        </p:txBody>
      </p:sp>
    </p:spTree>
    <p:extLst>
      <p:ext uri="{BB962C8B-B14F-4D97-AF65-F5344CB8AC3E}">
        <p14:creationId xmlns:p14="http://schemas.microsoft.com/office/powerpoint/2010/main" val="299579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D949502-4C09-5BB7-08C4-6C7E701C257F}"/>
              </a:ext>
            </a:extLst>
          </p:cNvPr>
          <p:cNvPicPr>
            <a:picLocks noGrp="1" noChangeAspect="1"/>
          </p:cNvPicPr>
          <p:nvPr>
            <p:ph type="pic" idx="1"/>
          </p:nvPr>
        </p:nvPicPr>
        <p:blipFill>
          <a:blip r:embed="rId2"/>
          <a:srcRect/>
          <a:stretch/>
        </p:blipFill>
        <p:spPr>
          <a:xfrm>
            <a:off x="20" y="12"/>
            <a:ext cx="6095980" cy="6857977"/>
          </a:xfrm>
          <a:prstGeom prst="rect">
            <a:avLst/>
          </a:prstGeom>
          <a:noFill/>
          <a:effectLst/>
        </p:spPr>
      </p:pic>
      <p:sp>
        <p:nvSpPr>
          <p:cNvPr id="13" name="Title 1">
            <a:extLst>
              <a:ext uri="{FF2B5EF4-FFF2-40B4-BE49-F238E27FC236}">
                <a16:creationId xmlns:a16="http://schemas.microsoft.com/office/drawing/2014/main" id="{B319CB47-3048-ACC1-F90F-E5CE7DB193FC}"/>
              </a:ext>
            </a:extLst>
          </p:cNvPr>
          <p:cNvSpPr>
            <a:spLocks noGrp="1"/>
          </p:cNvSpPr>
          <p:nvPr>
            <p:ph type="title"/>
          </p:nvPr>
        </p:nvSpPr>
        <p:spPr>
          <a:xfrm>
            <a:off x="6886618" y="367793"/>
            <a:ext cx="5082367" cy="1064398"/>
          </a:xfrm>
        </p:spPr>
        <p:txBody>
          <a:bodyPr anchor="ctr">
            <a:normAutofit fontScale="90000"/>
          </a:bodyPr>
          <a:lstStyle/>
          <a:p>
            <a:r>
              <a:rPr lang="en-US" sz="3600" dirty="0">
                <a:latin typeface="Roboto Light" panose="02000000000000000000" pitchFamily="2" charset="0"/>
                <a:ea typeface="Roboto Light" panose="02000000000000000000" pitchFamily="2" charset="0"/>
              </a:rPr>
              <a:t>The Purpose of the</a:t>
            </a:r>
            <a:br>
              <a:rPr lang="en-US" sz="3600" dirty="0">
                <a:latin typeface="Roboto Light" panose="02000000000000000000" pitchFamily="2" charset="0"/>
                <a:ea typeface="Roboto Light" panose="02000000000000000000" pitchFamily="2" charset="0"/>
              </a:rPr>
            </a:br>
            <a:r>
              <a:rPr lang="en-US" sz="3600" dirty="0">
                <a:latin typeface="Roboto Light" panose="02000000000000000000" pitchFamily="2" charset="0"/>
                <a:ea typeface="Roboto Light" panose="02000000000000000000" pitchFamily="2" charset="0"/>
              </a:rPr>
              <a:t>EOSC Association</a:t>
            </a:r>
          </a:p>
        </p:txBody>
      </p:sp>
      <p:sp>
        <p:nvSpPr>
          <p:cNvPr id="20" name="Text Placeholder 3">
            <a:extLst>
              <a:ext uri="{FF2B5EF4-FFF2-40B4-BE49-F238E27FC236}">
                <a16:creationId xmlns:a16="http://schemas.microsoft.com/office/drawing/2014/main" id="{5F8753A7-E8BE-E655-6FA8-2ACC2A72A454}"/>
              </a:ext>
            </a:extLst>
          </p:cNvPr>
          <p:cNvSpPr>
            <a:spLocks noGrp="1"/>
          </p:cNvSpPr>
          <p:nvPr>
            <p:ph type="body" sz="quarter" idx="14"/>
          </p:nvPr>
        </p:nvSpPr>
        <p:spPr>
          <a:xfrm>
            <a:off x="6908652" y="1540198"/>
            <a:ext cx="5082368" cy="364765"/>
          </a:xfrm>
        </p:spPr>
        <p:txBody>
          <a:bodyPr>
            <a:normAutofit lnSpcReduction="10000"/>
          </a:bodyPr>
          <a:lstStyle/>
          <a:p>
            <a:r>
              <a:rPr lang="en-US" dirty="0">
                <a:latin typeface="Roboto Light" panose="02000000000000000000" pitchFamily="2" charset="0"/>
                <a:ea typeface="Roboto Light" panose="02000000000000000000" pitchFamily="2" charset="0"/>
              </a:rPr>
              <a:t>Incorporation, 29 July 2020</a:t>
            </a:r>
          </a:p>
        </p:txBody>
      </p:sp>
      <p:sp>
        <p:nvSpPr>
          <p:cNvPr id="15" name="Content Placeholder 2">
            <a:extLst>
              <a:ext uri="{FF2B5EF4-FFF2-40B4-BE49-F238E27FC236}">
                <a16:creationId xmlns:a16="http://schemas.microsoft.com/office/drawing/2014/main" id="{C3830F07-AE9D-9F4F-44EF-391279018761}"/>
              </a:ext>
            </a:extLst>
          </p:cNvPr>
          <p:cNvSpPr>
            <a:spLocks noGrp="1"/>
          </p:cNvSpPr>
          <p:nvPr>
            <p:ph sz="half" idx="15"/>
          </p:nvPr>
        </p:nvSpPr>
        <p:spPr>
          <a:xfrm>
            <a:off x="6343700" y="2281777"/>
            <a:ext cx="5082367" cy="4092456"/>
          </a:xfrm>
        </p:spPr>
        <p:txBody>
          <a:bodyPr>
            <a:normAutofit/>
          </a:bodyPr>
          <a:lstStyle/>
          <a:p>
            <a:pPr marL="571500" indent="-457200">
              <a:lnSpc>
                <a:spcPct val="120000"/>
              </a:lnSpc>
              <a:buAutoNum type="arabicParenBoth"/>
            </a:pPr>
            <a:r>
              <a:rPr lang="en-BE" sz="1600" dirty="0">
                <a:latin typeface="Roboto Light" panose="02000000000000000000" pitchFamily="2" charset="0"/>
                <a:ea typeface="Roboto Light" panose="02000000000000000000" pitchFamily="2" charset="0"/>
              </a:rPr>
              <a:t>to provide a single voice for </a:t>
            </a:r>
            <a:r>
              <a:rPr lang="en-BE" sz="1600">
                <a:latin typeface="Roboto Light" panose="02000000000000000000" pitchFamily="2" charset="0"/>
                <a:ea typeface="Roboto Light" panose="02000000000000000000" pitchFamily="2" charset="0"/>
              </a:rPr>
              <a:t>the advoca</a:t>
            </a:r>
            <a:r>
              <a:rPr lang="nl-NL" sz="1600" dirty="0">
                <a:latin typeface="Roboto Light" panose="02000000000000000000" pitchFamily="2" charset="0"/>
                <a:ea typeface="Roboto Light" panose="02000000000000000000" pitchFamily="2" charset="0"/>
              </a:rPr>
              <a:t>c</a:t>
            </a:r>
            <a:r>
              <a:rPr lang="en-BE" sz="1600">
                <a:latin typeface="Roboto Light" panose="02000000000000000000" pitchFamily="2" charset="0"/>
                <a:ea typeface="Roboto Light" panose="02000000000000000000" pitchFamily="2" charset="0"/>
              </a:rPr>
              <a:t>y </a:t>
            </a:r>
            <a:r>
              <a:rPr lang="en-BE" sz="1600" dirty="0">
                <a:latin typeface="Roboto Light" panose="02000000000000000000" pitchFamily="2" charset="0"/>
                <a:ea typeface="Roboto Light" panose="02000000000000000000" pitchFamily="2" charset="0"/>
              </a:rPr>
              <a:t>and representation of </a:t>
            </a:r>
            <a:r>
              <a:rPr lang="en-BE" sz="1600">
                <a:latin typeface="Roboto Light" panose="02000000000000000000" pitchFamily="2" charset="0"/>
                <a:ea typeface="Roboto Light" panose="02000000000000000000" pitchFamily="2" charset="0"/>
              </a:rPr>
              <a:t>the b</a:t>
            </a:r>
            <a:r>
              <a:rPr lang="nl-NL" sz="1600" dirty="0">
                <a:latin typeface="Roboto Light" panose="02000000000000000000" pitchFamily="2" charset="0"/>
                <a:ea typeface="Roboto Light" panose="02000000000000000000" pitchFamily="2" charset="0"/>
              </a:rPr>
              <a:t>r</a:t>
            </a:r>
            <a:r>
              <a:rPr lang="en-BE" sz="1600">
                <a:latin typeface="Roboto Light" panose="02000000000000000000" pitchFamily="2" charset="0"/>
                <a:ea typeface="Roboto Light" panose="02000000000000000000" pitchFamily="2" charset="0"/>
              </a:rPr>
              <a:t>oader </a:t>
            </a:r>
            <a:r>
              <a:rPr lang="en-BE" sz="1600" dirty="0">
                <a:latin typeface="Roboto Light" panose="02000000000000000000" pitchFamily="2" charset="0"/>
                <a:ea typeface="Roboto Light" panose="02000000000000000000" pitchFamily="2" charset="0"/>
              </a:rPr>
              <a:t>EOSC </a:t>
            </a:r>
            <a:r>
              <a:rPr lang="en-BE" sz="1600">
                <a:latin typeface="Roboto Light" panose="02000000000000000000" pitchFamily="2" charset="0"/>
                <a:ea typeface="Roboto Light" panose="02000000000000000000" pitchFamily="2" charset="0"/>
              </a:rPr>
              <a:t>stakeholder community</a:t>
            </a:r>
            <a:r>
              <a:rPr lang="nl-NL" sz="1600" dirty="0">
                <a:latin typeface="Roboto Light" panose="02000000000000000000" pitchFamily="2" charset="0"/>
                <a:ea typeface="Roboto Light" panose="02000000000000000000" pitchFamily="2" charset="0"/>
              </a:rPr>
              <a:t>;</a:t>
            </a:r>
            <a:endParaRPr lang="en-BE" sz="1600" dirty="0">
              <a:latin typeface="Roboto Light" panose="02000000000000000000" pitchFamily="2" charset="0"/>
              <a:ea typeface="Roboto Light" panose="02000000000000000000" pitchFamily="2" charset="0"/>
            </a:endParaRPr>
          </a:p>
          <a:p>
            <a:pPr marL="581025" indent="-466725">
              <a:lnSpc>
                <a:spcPct val="120000"/>
              </a:lnSpc>
              <a:buNone/>
            </a:pPr>
            <a:r>
              <a:rPr lang="en-BE" sz="1600" dirty="0">
                <a:latin typeface="Roboto Light" panose="02000000000000000000" pitchFamily="2" charset="0"/>
                <a:ea typeface="Roboto Light" panose="02000000000000000000" pitchFamily="2" charset="0"/>
              </a:rPr>
              <a:t>(2) 	to promote the alignment of European Union research policy and priorities with activities coordinated by the </a:t>
            </a:r>
            <a:r>
              <a:rPr lang="en-BE" sz="1600">
                <a:latin typeface="Roboto Light" panose="02000000000000000000" pitchFamily="2" charset="0"/>
                <a:ea typeface="Roboto Light" panose="02000000000000000000" pitchFamily="2" charset="0"/>
              </a:rPr>
              <a:t>Association;</a:t>
            </a:r>
            <a:endParaRPr lang="en-BE" sz="1600" dirty="0">
              <a:latin typeface="Roboto Light" panose="02000000000000000000" pitchFamily="2" charset="0"/>
              <a:ea typeface="Roboto Light" panose="02000000000000000000" pitchFamily="2" charset="0"/>
            </a:endParaRPr>
          </a:p>
          <a:p>
            <a:pPr marL="534988" indent="-420688">
              <a:lnSpc>
                <a:spcPct val="120000"/>
              </a:lnSpc>
              <a:buNone/>
            </a:pPr>
            <a:r>
              <a:rPr lang="en-GB" sz="1600" dirty="0">
                <a:latin typeface="Roboto Light" panose="02000000000000000000" pitchFamily="2" charset="0"/>
                <a:ea typeface="Roboto Light" panose="02000000000000000000" pitchFamily="2" charset="0"/>
              </a:rPr>
              <a:t>(3) 	to enable seamless access to data through interoperable services that address the entire research data life cycle.</a:t>
            </a:r>
          </a:p>
          <a:p>
            <a:pPr>
              <a:lnSpc>
                <a:spcPct val="120000"/>
              </a:lnSpc>
            </a:pPr>
            <a:endParaRPr lang="en-US" dirty="0">
              <a:latin typeface="Roboto Light" panose="02000000000000000000" pitchFamily="2" charset="0"/>
              <a:ea typeface="Roboto Light" panose="02000000000000000000" pitchFamily="2" charset="0"/>
            </a:endParaRPr>
          </a:p>
        </p:txBody>
      </p:sp>
      <p:sp>
        <p:nvSpPr>
          <p:cNvPr id="22" name="Text Placeholder 5">
            <a:extLst>
              <a:ext uri="{FF2B5EF4-FFF2-40B4-BE49-F238E27FC236}">
                <a16:creationId xmlns:a16="http://schemas.microsoft.com/office/drawing/2014/main" id="{C908F5B2-47FF-6F56-1A0B-B97F12692439}"/>
              </a:ext>
            </a:extLst>
          </p:cNvPr>
          <p:cNvSpPr>
            <a:spLocks noGrp="1"/>
          </p:cNvSpPr>
          <p:nvPr>
            <p:ph type="body" sz="quarter" idx="11"/>
          </p:nvPr>
        </p:nvSpPr>
        <p:spPr>
          <a:xfrm>
            <a:off x="311150" y="418955"/>
            <a:ext cx="1289043" cy="290035"/>
          </a:xfrm>
        </p:spPr>
        <p:txBody>
          <a:bodyPr/>
          <a:lstStyle/>
          <a:p>
            <a:endParaRPr lang="en-US"/>
          </a:p>
        </p:txBody>
      </p:sp>
    </p:spTree>
    <p:extLst>
      <p:ext uri="{BB962C8B-B14F-4D97-AF65-F5344CB8AC3E}">
        <p14:creationId xmlns:p14="http://schemas.microsoft.com/office/powerpoint/2010/main" val="10956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270162D8-402F-CE37-47EE-E7F08BAB0C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
          <a:stretch/>
        </p:blipFill>
        <p:spPr>
          <a:xfrm>
            <a:off x="7344696" y="1468767"/>
            <a:ext cx="4388393" cy="4887583"/>
          </a:xfrm>
          <a:prstGeom prst="rect">
            <a:avLst/>
          </a:prstGeom>
          <a:noFill/>
          <a:ln>
            <a:solidFill>
              <a:schemeClr val="bg1">
                <a:lumMod val="85000"/>
              </a:schemeClr>
            </a:solidFill>
          </a:ln>
        </p:spPr>
      </p:pic>
      <p:pic>
        <p:nvPicPr>
          <p:cNvPr id="4" name="Picture 3" descr="Chart, pie chart&#10;&#10;Description automatically generated">
            <a:extLst>
              <a:ext uri="{FF2B5EF4-FFF2-40B4-BE49-F238E27FC236}">
                <a16:creationId xmlns:a16="http://schemas.microsoft.com/office/drawing/2014/main" id="{550C7F87-473A-926C-1ED9-D9B75C3E0C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13" t="-2" r="1254" b="3"/>
          <a:stretch/>
        </p:blipFill>
        <p:spPr>
          <a:xfrm>
            <a:off x="311426" y="2084771"/>
            <a:ext cx="6635064" cy="3446709"/>
          </a:xfrm>
          <a:prstGeom prst="rect">
            <a:avLst/>
          </a:prstGeom>
          <a:noFill/>
          <a:ln>
            <a:solidFill>
              <a:schemeClr val="bg1">
                <a:lumMod val="85000"/>
              </a:schemeClr>
            </a:solidFill>
          </a:ln>
        </p:spPr>
      </p:pic>
      <p:sp>
        <p:nvSpPr>
          <p:cNvPr id="2" name="Title 1">
            <a:extLst>
              <a:ext uri="{FF2B5EF4-FFF2-40B4-BE49-F238E27FC236}">
                <a16:creationId xmlns:a16="http://schemas.microsoft.com/office/drawing/2014/main" id="{4A56B687-B4F3-AB5D-3316-37771A5B0CA7}"/>
              </a:ext>
            </a:extLst>
          </p:cNvPr>
          <p:cNvSpPr>
            <a:spLocks noGrp="1"/>
          </p:cNvSpPr>
          <p:nvPr>
            <p:ph type="title"/>
          </p:nvPr>
        </p:nvSpPr>
        <p:spPr>
          <a:xfrm>
            <a:off x="1721738" y="235633"/>
            <a:ext cx="9830179" cy="603887"/>
          </a:xfrm>
        </p:spPr>
        <p:txBody>
          <a:bodyPr anchor="ctr">
            <a:normAutofit/>
          </a:bodyPr>
          <a:lstStyle/>
          <a:p>
            <a:r>
              <a:rPr lang="en-BE">
                <a:latin typeface="Roboto Light" panose="02000000000000000000" pitchFamily="2" charset="0"/>
                <a:ea typeface="Roboto Light" panose="02000000000000000000" pitchFamily="2" charset="0"/>
              </a:rPr>
              <a:t>16</a:t>
            </a:r>
            <a:r>
              <a:rPr lang="nl-NL" dirty="0">
                <a:latin typeface="Roboto Light" panose="02000000000000000000" pitchFamily="2" charset="0"/>
                <a:ea typeface="Roboto Light" panose="02000000000000000000" pitchFamily="2" charset="0"/>
              </a:rPr>
              <a:t>3</a:t>
            </a:r>
            <a:r>
              <a:rPr lang="en-BE">
                <a:latin typeface="Roboto Light" panose="02000000000000000000" pitchFamily="2" charset="0"/>
                <a:ea typeface="Roboto Light" panose="02000000000000000000" pitchFamily="2" charset="0"/>
              </a:rPr>
              <a:t> </a:t>
            </a:r>
            <a:r>
              <a:rPr lang="en-BE" dirty="0">
                <a:latin typeface="Roboto Light" panose="02000000000000000000" pitchFamily="2" charset="0"/>
                <a:ea typeface="Roboto Light" panose="02000000000000000000" pitchFamily="2" charset="0"/>
              </a:rPr>
              <a:t>Members </a:t>
            </a:r>
            <a:r>
              <a:rPr lang="en-BE">
                <a:latin typeface="Roboto Light" panose="02000000000000000000" pitchFamily="2" charset="0"/>
                <a:ea typeface="Roboto Light" panose="02000000000000000000" pitchFamily="2" charset="0"/>
              </a:rPr>
              <a:t>and 8</a:t>
            </a:r>
            <a:r>
              <a:rPr lang="nl-NL" dirty="0">
                <a:latin typeface="Roboto Light" panose="02000000000000000000" pitchFamily="2" charset="0"/>
                <a:ea typeface="Roboto Light" panose="02000000000000000000" pitchFamily="2" charset="0"/>
              </a:rPr>
              <a:t>9</a:t>
            </a:r>
            <a:r>
              <a:rPr lang="en-BE">
                <a:latin typeface="Roboto Light" panose="02000000000000000000" pitchFamily="2" charset="0"/>
                <a:ea typeface="Roboto Light" panose="02000000000000000000" pitchFamily="2" charset="0"/>
              </a:rPr>
              <a:t> </a:t>
            </a:r>
            <a:r>
              <a:rPr lang="en-BE" dirty="0">
                <a:latin typeface="Roboto Light" panose="02000000000000000000" pitchFamily="2" charset="0"/>
                <a:ea typeface="Roboto Light" panose="02000000000000000000" pitchFamily="2" charset="0"/>
              </a:rPr>
              <a:t>Observers</a:t>
            </a:r>
          </a:p>
        </p:txBody>
      </p:sp>
      <p:sp>
        <p:nvSpPr>
          <p:cNvPr id="6" name="Text Placeholder 5">
            <a:extLst>
              <a:ext uri="{FF2B5EF4-FFF2-40B4-BE49-F238E27FC236}">
                <a16:creationId xmlns:a16="http://schemas.microsoft.com/office/drawing/2014/main" id="{51CADEB2-9E0C-B934-154B-161DE24F96F5}"/>
              </a:ext>
            </a:extLst>
          </p:cNvPr>
          <p:cNvSpPr>
            <a:spLocks noGrp="1"/>
          </p:cNvSpPr>
          <p:nvPr>
            <p:ph type="body" sz="quarter" idx="16"/>
          </p:nvPr>
        </p:nvSpPr>
        <p:spPr>
          <a:xfrm>
            <a:off x="1721741" y="895137"/>
            <a:ext cx="9830176" cy="364765"/>
          </a:xfrm>
        </p:spPr>
        <p:txBody>
          <a:bodyPr>
            <a:normAutofit/>
          </a:bodyPr>
          <a:lstStyle/>
          <a:p>
            <a:r>
              <a:rPr lang="en-BE" dirty="0"/>
              <a:t>A strong memberbase </a:t>
            </a:r>
          </a:p>
        </p:txBody>
      </p:sp>
    </p:spTree>
    <p:extLst>
      <p:ext uri="{BB962C8B-B14F-4D97-AF65-F5344CB8AC3E}">
        <p14:creationId xmlns:p14="http://schemas.microsoft.com/office/powerpoint/2010/main" val="379068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4" name="Group 13">
            <a:extLst>
              <a:ext uri="{FF2B5EF4-FFF2-40B4-BE49-F238E27FC236}">
                <a16:creationId xmlns:a16="http://schemas.microsoft.com/office/drawing/2014/main" id="{8B626B30-EEA8-816D-B1A5-413B6CB55D3C}"/>
              </a:ext>
            </a:extLst>
          </p:cNvPr>
          <p:cNvGrpSpPr/>
          <p:nvPr/>
        </p:nvGrpSpPr>
        <p:grpSpPr>
          <a:xfrm>
            <a:off x="317066" y="2768193"/>
            <a:ext cx="1748523" cy="1049114"/>
            <a:chOff x="317066" y="2768193"/>
            <a:chExt cx="1748523" cy="1049114"/>
          </a:xfrm>
        </p:grpSpPr>
        <p:sp>
          <p:nvSpPr>
            <p:cNvPr id="156" name="Google Shape;156;g2c0d9d5a9bf_5_78"/>
            <p:cNvSpPr/>
            <p:nvPr/>
          </p:nvSpPr>
          <p:spPr>
            <a:xfrm>
              <a:off x="317066" y="2768193"/>
              <a:ext cx="1748523" cy="1049114"/>
            </a:xfrm>
            <a:prstGeom prst="roundRect">
              <a:avLst>
                <a:gd name="adj" fmla="val 10000"/>
              </a:avLst>
            </a:prstGeom>
            <a:solidFill>
              <a:srgbClr val="008691"/>
            </a:solidFill>
            <a:ln w="19050" cap="flat" cmpd="sng">
              <a:solidFill>
                <a:srgbClr val="0086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g2c0d9d5a9bf_5_78"/>
            <p:cNvSpPr txBox="1"/>
            <p:nvPr/>
          </p:nvSpPr>
          <p:spPr>
            <a:xfrm>
              <a:off x="347793" y="2798920"/>
              <a:ext cx="1687069" cy="987660"/>
            </a:xfrm>
            <a:prstGeom prst="rect">
              <a:avLst/>
            </a:prstGeom>
            <a:noFill/>
            <a:ln>
              <a:noFill/>
            </a:ln>
          </p:spPr>
          <p:txBody>
            <a:bodyPr spcFirstLastPara="1" wrap="square" lIns="99050" tIns="99050" rIns="99050" bIns="990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600"/>
                <a:buFont typeface="Roboto"/>
                <a:buNone/>
                <a:tabLst/>
                <a:defRPr/>
              </a:pPr>
              <a:r>
                <a:rPr kumimoji="0" lang="fr-CH" sz="2600" b="1" i="0" u="none" strike="noStrike" kern="0" cap="none" spc="0" normalizeH="0" baseline="0" noProof="0" dirty="0">
                  <a:ln>
                    <a:noFill/>
                  </a:ln>
                  <a:solidFill>
                    <a:srgbClr val="FFFFFF"/>
                  </a:solidFill>
                  <a:effectLst/>
                  <a:uLnTx/>
                  <a:uFillTx/>
                  <a:latin typeface="Roboto"/>
                  <a:ea typeface="Roboto"/>
                  <a:cs typeface="Roboto"/>
                  <a:sym typeface="Roboto"/>
                </a:rPr>
                <a:t>Spring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174" name="Google Shape;174;g2c0d9d5a9bf_5_78" descr="A picture containing text, clothing, person, human face&#10;&#10;Description automatically generated"/>
          <p:cNvPicPr preferRelativeResize="0"/>
          <p:nvPr/>
        </p:nvPicPr>
        <p:blipFill rotWithShape="1">
          <a:blip r:embed="rId3">
            <a:alphaModFix/>
          </a:blip>
          <a:srcRect/>
          <a:stretch/>
        </p:blipFill>
        <p:spPr>
          <a:xfrm>
            <a:off x="120014" y="1201195"/>
            <a:ext cx="2383441" cy="1271410"/>
          </a:xfrm>
          <a:prstGeom prst="rect">
            <a:avLst/>
          </a:prstGeom>
          <a:noFill/>
          <a:ln w="9525" cap="flat" cmpd="sng">
            <a:solidFill>
              <a:schemeClr val="dk1"/>
            </a:solidFill>
            <a:prstDash val="solid"/>
            <a:round/>
            <a:headEnd type="none" w="sm" len="sm"/>
            <a:tailEnd type="none" w="sm" len="sm"/>
          </a:ln>
        </p:spPr>
      </p:pic>
      <p:sp>
        <p:nvSpPr>
          <p:cNvPr id="175" name="Google Shape;175;g2c0d9d5a9bf_5_78"/>
          <p:cNvSpPr/>
          <p:nvPr/>
        </p:nvSpPr>
        <p:spPr>
          <a:xfrm>
            <a:off x="336599" y="4053877"/>
            <a:ext cx="1714939" cy="2470747"/>
          </a:xfrm>
          <a:prstGeom prst="rect">
            <a:avLst/>
          </a:prstGeom>
          <a:solidFill>
            <a:schemeClr val="lt1"/>
          </a:solidFill>
          <a:ln w="12700" cap="flat" cmpd="sng">
            <a:solidFill>
              <a:srgbClr val="0086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8691"/>
              </a:buClr>
              <a:buSzPts val="1700"/>
              <a:buFont typeface="Roboto"/>
              <a:buNone/>
              <a:tabLst/>
              <a:defRPr/>
            </a:pPr>
            <a:r>
              <a:rPr kumimoji="0" lang="fr-CH" sz="1700" b="0" i="0" u="none" strike="noStrike" kern="0" cap="none" spc="0" normalizeH="0" baseline="0" noProof="0" dirty="0">
                <a:ln>
                  <a:noFill/>
                </a:ln>
                <a:solidFill>
                  <a:srgbClr val="008691"/>
                </a:solidFill>
                <a:effectLst/>
                <a:uLnTx/>
                <a:uFillTx/>
                <a:latin typeface="Roboto"/>
                <a:ea typeface="Roboto"/>
                <a:cs typeface="Roboto"/>
                <a:sym typeface="Roboto"/>
              </a:rPr>
              <a:t>Introduction EOSC EU Node and concept of nodes by EC</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4" name="Group 3">
            <a:extLst>
              <a:ext uri="{FF2B5EF4-FFF2-40B4-BE49-F238E27FC236}">
                <a16:creationId xmlns:a16="http://schemas.microsoft.com/office/drawing/2014/main" id="{0EAC80C6-FD7D-86EF-D105-E4F572FC5B91}"/>
              </a:ext>
            </a:extLst>
          </p:cNvPr>
          <p:cNvGrpSpPr/>
          <p:nvPr/>
        </p:nvGrpSpPr>
        <p:grpSpPr>
          <a:xfrm>
            <a:off x="7136309" y="3075933"/>
            <a:ext cx="370687" cy="433633"/>
            <a:chOff x="7136309" y="3075933"/>
            <a:chExt cx="370687" cy="433633"/>
          </a:xfrm>
        </p:grpSpPr>
        <p:sp>
          <p:nvSpPr>
            <p:cNvPr id="166" name="Google Shape;166;g2c0d9d5a9bf_5_78"/>
            <p:cNvSpPr/>
            <p:nvPr/>
          </p:nvSpPr>
          <p:spPr>
            <a:xfrm>
              <a:off x="7136309" y="3075933"/>
              <a:ext cx="370687" cy="433633"/>
            </a:xfrm>
            <a:prstGeom prst="rightArrow">
              <a:avLst>
                <a:gd name="adj1" fmla="val 60000"/>
                <a:gd name="adj2" fmla="val 50000"/>
              </a:avLst>
            </a:prstGeom>
            <a:solidFill>
              <a:srgbClr val="757070"/>
            </a:solidFill>
            <a:ln w="9525" cap="flat" cmpd="sng">
              <a:solidFill>
                <a:srgbClr val="7570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g2c0d9d5a9bf_5_78"/>
            <p:cNvSpPr txBox="1"/>
            <p:nvPr/>
          </p:nvSpPr>
          <p:spPr>
            <a:xfrm>
              <a:off x="7136309" y="3162660"/>
              <a:ext cx="259481" cy="26017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 name="Group 16">
            <a:extLst>
              <a:ext uri="{FF2B5EF4-FFF2-40B4-BE49-F238E27FC236}">
                <a16:creationId xmlns:a16="http://schemas.microsoft.com/office/drawing/2014/main" id="{64D2CF3B-65B5-D13B-B38B-1AA52EDDA57B}"/>
              </a:ext>
            </a:extLst>
          </p:cNvPr>
          <p:cNvGrpSpPr/>
          <p:nvPr/>
        </p:nvGrpSpPr>
        <p:grpSpPr>
          <a:xfrm>
            <a:off x="7660866" y="2768193"/>
            <a:ext cx="1748523" cy="1049114"/>
            <a:chOff x="7660866" y="2768193"/>
            <a:chExt cx="1748523" cy="1049114"/>
          </a:xfrm>
        </p:grpSpPr>
        <p:sp>
          <p:nvSpPr>
            <p:cNvPr id="168" name="Google Shape;168;g2c0d9d5a9bf_5_78"/>
            <p:cNvSpPr/>
            <p:nvPr/>
          </p:nvSpPr>
          <p:spPr>
            <a:xfrm>
              <a:off x="7660866" y="2768193"/>
              <a:ext cx="1748523" cy="1049114"/>
            </a:xfrm>
            <a:prstGeom prst="roundRect">
              <a:avLst>
                <a:gd name="adj" fmla="val 10000"/>
              </a:avLst>
            </a:prstGeom>
            <a:solidFill>
              <a:srgbClr val="AEABAB"/>
            </a:solidFill>
            <a:ln w="19050" cap="flat" cmpd="sng">
              <a:solidFill>
                <a:srgbClr val="75707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g2c0d9d5a9bf_5_78"/>
            <p:cNvSpPr txBox="1"/>
            <p:nvPr/>
          </p:nvSpPr>
          <p:spPr>
            <a:xfrm>
              <a:off x="7691593" y="2798920"/>
              <a:ext cx="1687069" cy="987660"/>
            </a:xfrm>
            <a:prstGeom prst="rect">
              <a:avLst/>
            </a:prstGeom>
            <a:noFill/>
            <a:ln>
              <a:noFill/>
            </a:ln>
          </p:spPr>
          <p:txBody>
            <a:bodyPr spcFirstLastPara="1" wrap="square" lIns="99050" tIns="99050" rIns="99050" bIns="990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600"/>
                <a:buFont typeface="Roboto"/>
                <a:buNone/>
                <a:tabLst/>
                <a:defRPr/>
              </a:pPr>
              <a:r>
                <a:rPr kumimoji="0" lang="fr-CH" sz="2600" b="1" i="0" u="none" strike="noStrike" kern="0" cap="none" spc="0" normalizeH="0" baseline="0" noProof="0">
                  <a:ln>
                    <a:noFill/>
                  </a:ln>
                  <a:solidFill>
                    <a:srgbClr val="FFFFFF"/>
                  </a:solidFill>
                  <a:effectLst/>
                  <a:uLnTx/>
                  <a:uFillTx/>
                  <a:latin typeface="Roboto"/>
                  <a:ea typeface="Roboto"/>
                  <a:cs typeface="Roboto"/>
                  <a:sym typeface="Roboto"/>
                </a:rPr>
                <a:t>October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g2c0d9d5a9bf_5_78"/>
          <p:cNvSpPr/>
          <p:nvPr/>
        </p:nvSpPr>
        <p:spPr>
          <a:xfrm>
            <a:off x="7710415" y="4053877"/>
            <a:ext cx="1714939" cy="2450511"/>
          </a:xfrm>
          <a:prstGeom prst="rect">
            <a:avLst/>
          </a:prstGeom>
          <a:solidFill>
            <a:schemeClr val="lt1"/>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A3838"/>
              </a:buClr>
              <a:buSzPts val="1700"/>
              <a:buFont typeface="Roboto"/>
              <a:buNone/>
              <a:tabLst/>
              <a:defRPr/>
            </a:pPr>
            <a:r>
              <a:rPr kumimoji="0" lang="en-GB" sz="1700" b="0" i="0" u="none" strike="noStrike" kern="0" cap="none" spc="0" normalizeH="0" baseline="0" noProof="0" dirty="0">
                <a:ln>
                  <a:noFill/>
                </a:ln>
                <a:solidFill>
                  <a:srgbClr val="3A3838"/>
                </a:solidFill>
                <a:effectLst/>
                <a:uLnTx/>
                <a:uFillTx/>
                <a:latin typeface="Roboto"/>
                <a:ea typeface="Roboto"/>
                <a:cs typeface="Roboto"/>
                <a:sym typeface="Roboto"/>
              </a:rPr>
              <a:t>Publication of Draft Position Paper on the EOSC Federation and the role of Nodes (13.10.) &amp;</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3A3838"/>
              </a:buClr>
              <a:buSzPts val="1700"/>
              <a:buFont typeface="Roboto"/>
              <a:buNone/>
              <a:tabLst/>
              <a:defRPr/>
            </a:pPr>
            <a:r>
              <a:rPr kumimoji="0" lang="en-GB" sz="1700" b="0" i="0" u="none" strike="noStrike" kern="0" cap="none" spc="0" normalizeH="0" baseline="0" noProof="0" dirty="0">
                <a:ln>
                  <a:noFill/>
                </a:ln>
                <a:solidFill>
                  <a:srgbClr val="3A3838"/>
                </a:solidFill>
                <a:effectLst/>
                <a:uLnTx/>
                <a:uFillTx/>
                <a:latin typeface="Roboto"/>
                <a:ea typeface="Roboto"/>
                <a:cs typeface="Roboto"/>
                <a:sym typeface="Roboto"/>
              </a:rPr>
              <a:t>Consultation</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9" name="Group 18">
            <a:extLst>
              <a:ext uri="{FF2B5EF4-FFF2-40B4-BE49-F238E27FC236}">
                <a16:creationId xmlns:a16="http://schemas.microsoft.com/office/drawing/2014/main" id="{C27E95A1-4643-569F-9432-0705D262C44D}"/>
              </a:ext>
            </a:extLst>
          </p:cNvPr>
          <p:cNvGrpSpPr/>
          <p:nvPr/>
        </p:nvGrpSpPr>
        <p:grpSpPr>
          <a:xfrm>
            <a:off x="7487062" y="1032590"/>
            <a:ext cx="2464284" cy="1602785"/>
            <a:chOff x="7487062" y="1032590"/>
            <a:chExt cx="2464284" cy="1602785"/>
          </a:xfrm>
        </p:grpSpPr>
        <p:pic>
          <p:nvPicPr>
            <p:cNvPr id="180" name="Google Shape;180;g2c0d9d5a9bf_5_78" descr="A screenshot of a computer&#10;&#10;Description automatically generated"/>
            <p:cNvPicPr preferRelativeResize="0"/>
            <p:nvPr/>
          </p:nvPicPr>
          <p:blipFill rotWithShape="1">
            <a:blip r:embed="rId4">
              <a:alphaModFix/>
            </a:blip>
            <a:srcRect/>
            <a:stretch/>
          </p:blipFill>
          <p:spPr>
            <a:xfrm>
              <a:off x="8321472" y="1032590"/>
              <a:ext cx="1629874" cy="1449589"/>
            </a:xfrm>
            <a:prstGeom prst="rect">
              <a:avLst/>
            </a:prstGeom>
            <a:noFill/>
            <a:ln w="9525" cap="flat" cmpd="sng">
              <a:solidFill>
                <a:srgbClr val="D8D8D8"/>
              </a:solidFill>
              <a:prstDash val="solid"/>
              <a:round/>
              <a:headEnd type="none" w="sm" len="sm"/>
              <a:tailEnd type="none" w="sm" len="sm"/>
            </a:ln>
          </p:spPr>
        </p:pic>
        <p:pic>
          <p:nvPicPr>
            <p:cNvPr id="181" name="Google Shape;181;g2c0d9d5a9bf_5_78" descr="A document with text on it&#10;&#10;Description automatically generated"/>
            <p:cNvPicPr preferRelativeResize="0"/>
            <p:nvPr/>
          </p:nvPicPr>
          <p:blipFill rotWithShape="1">
            <a:blip r:embed="rId5">
              <a:alphaModFix/>
            </a:blip>
            <a:srcRect/>
            <a:stretch/>
          </p:blipFill>
          <p:spPr>
            <a:xfrm>
              <a:off x="7817655" y="1167944"/>
              <a:ext cx="996244" cy="1439019"/>
            </a:xfrm>
            <a:prstGeom prst="rect">
              <a:avLst/>
            </a:prstGeom>
            <a:noFill/>
            <a:ln w="9525" cap="flat" cmpd="sng">
              <a:solidFill>
                <a:srgbClr val="008691"/>
              </a:solidFill>
              <a:prstDash val="solid"/>
              <a:round/>
              <a:headEnd type="none" w="sm" len="sm"/>
              <a:tailEnd type="none" w="sm" len="sm"/>
            </a:ln>
          </p:spPr>
        </p:pic>
        <p:pic>
          <p:nvPicPr>
            <p:cNvPr id="183" name="Google Shape;183;g2c0d9d5a9bf_5_78" descr="A document with text on it&#10;&#10;Description automatically generated"/>
            <p:cNvPicPr preferRelativeResize="0"/>
            <p:nvPr/>
          </p:nvPicPr>
          <p:blipFill rotWithShape="1">
            <a:blip r:embed="rId6">
              <a:alphaModFix/>
            </a:blip>
            <a:srcRect/>
            <a:stretch/>
          </p:blipFill>
          <p:spPr>
            <a:xfrm rot="-391193">
              <a:off x="7487062" y="1196356"/>
              <a:ext cx="1002365" cy="1439019"/>
            </a:xfrm>
            <a:prstGeom prst="rect">
              <a:avLst/>
            </a:prstGeom>
            <a:noFill/>
            <a:ln w="9525" cap="flat" cmpd="sng">
              <a:solidFill>
                <a:srgbClr val="008691"/>
              </a:solidFill>
              <a:prstDash val="solid"/>
              <a:round/>
              <a:headEnd type="none" w="sm" len="sm"/>
              <a:tailEnd type="none" w="sm" len="sm"/>
            </a:ln>
          </p:spPr>
        </p:pic>
      </p:grpSp>
      <p:grpSp>
        <p:nvGrpSpPr>
          <p:cNvPr id="5" name="Group 4">
            <a:extLst>
              <a:ext uri="{FF2B5EF4-FFF2-40B4-BE49-F238E27FC236}">
                <a16:creationId xmlns:a16="http://schemas.microsoft.com/office/drawing/2014/main" id="{C0E74840-01AB-7564-EDC6-A1762FF24708}"/>
              </a:ext>
            </a:extLst>
          </p:cNvPr>
          <p:cNvGrpSpPr/>
          <p:nvPr/>
        </p:nvGrpSpPr>
        <p:grpSpPr>
          <a:xfrm>
            <a:off x="9584242" y="3075933"/>
            <a:ext cx="370687" cy="433633"/>
            <a:chOff x="9584242" y="3075933"/>
            <a:chExt cx="370687" cy="433633"/>
          </a:xfrm>
        </p:grpSpPr>
        <p:sp>
          <p:nvSpPr>
            <p:cNvPr id="170" name="Google Shape;170;g2c0d9d5a9bf_5_78"/>
            <p:cNvSpPr/>
            <p:nvPr/>
          </p:nvSpPr>
          <p:spPr>
            <a:xfrm>
              <a:off x="9584242" y="3075933"/>
              <a:ext cx="370687" cy="433633"/>
            </a:xfrm>
            <a:prstGeom prst="rightArrow">
              <a:avLst>
                <a:gd name="adj1" fmla="val 60000"/>
                <a:gd name="adj2" fmla="val 50000"/>
              </a:avLst>
            </a:prstGeom>
            <a:solidFill>
              <a:srgbClr val="757070"/>
            </a:solidFill>
            <a:ln w="9525" cap="flat" cmpd="sng">
              <a:solidFill>
                <a:srgbClr val="7570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g2c0d9d5a9bf_5_78"/>
            <p:cNvSpPr txBox="1"/>
            <p:nvPr/>
          </p:nvSpPr>
          <p:spPr>
            <a:xfrm>
              <a:off x="9584242" y="3162660"/>
              <a:ext cx="259481" cy="26017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8" name="Group 17">
            <a:extLst>
              <a:ext uri="{FF2B5EF4-FFF2-40B4-BE49-F238E27FC236}">
                <a16:creationId xmlns:a16="http://schemas.microsoft.com/office/drawing/2014/main" id="{87DBFF07-EA7F-BEEA-65D7-D9F39DD0D1DB}"/>
              </a:ext>
            </a:extLst>
          </p:cNvPr>
          <p:cNvGrpSpPr/>
          <p:nvPr/>
        </p:nvGrpSpPr>
        <p:grpSpPr>
          <a:xfrm>
            <a:off x="10108799" y="2768193"/>
            <a:ext cx="1748523" cy="1049114"/>
            <a:chOff x="10108799" y="2768193"/>
            <a:chExt cx="1748523" cy="1049114"/>
          </a:xfrm>
        </p:grpSpPr>
        <p:sp>
          <p:nvSpPr>
            <p:cNvPr id="172" name="Google Shape;172;g2c0d9d5a9bf_5_78"/>
            <p:cNvSpPr/>
            <p:nvPr/>
          </p:nvSpPr>
          <p:spPr>
            <a:xfrm>
              <a:off x="10108799" y="2768193"/>
              <a:ext cx="1748523" cy="1049114"/>
            </a:xfrm>
            <a:prstGeom prst="roundRect">
              <a:avLst>
                <a:gd name="adj" fmla="val 10000"/>
              </a:avLst>
            </a:prstGeom>
            <a:solidFill>
              <a:srgbClr val="008691"/>
            </a:solidFill>
            <a:ln w="19050" cap="flat" cmpd="sng">
              <a:solidFill>
                <a:srgbClr val="0086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g2c0d9d5a9bf_5_78"/>
            <p:cNvSpPr txBox="1"/>
            <p:nvPr/>
          </p:nvSpPr>
          <p:spPr>
            <a:xfrm>
              <a:off x="10139526" y="2798920"/>
              <a:ext cx="1687069" cy="987660"/>
            </a:xfrm>
            <a:prstGeom prst="rect">
              <a:avLst/>
            </a:prstGeom>
            <a:noFill/>
            <a:ln>
              <a:noFill/>
            </a:ln>
          </p:spPr>
          <p:txBody>
            <a:bodyPr spcFirstLastPara="1" wrap="square" lIns="95250" tIns="95250" rIns="95250" bIns="952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500"/>
                <a:buFont typeface="Roboto"/>
                <a:buNone/>
                <a:tabLst/>
                <a:defRPr/>
              </a:pPr>
              <a:r>
                <a:rPr kumimoji="0" lang="fr-CH" sz="2500" b="1" i="0" u="none" strike="noStrike" kern="0" cap="none" spc="0" normalizeH="0" baseline="0" noProof="0">
                  <a:ln>
                    <a:noFill/>
                  </a:ln>
                  <a:solidFill>
                    <a:srgbClr val="FFFFFF"/>
                  </a:solidFill>
                  <a:effectLst/>
                  <a:uLnTx/>
                  <a:uFillTx/>
                  <a:latin typeface="Roboto"/>
                  <a:ea typeface="Roboto"/>
                  <a:cs typeface="Roboto"/>
                  <a:sym typeface="Roboto"/>
                </a:rPr>
                <a:t>November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8" name="Google Shape;178;g2c0d9d5a9bf_5_78"/>
          <p:cNvSpPr/>
          <p:nvPr/>
        </p:nvSpPr>
        <p:spPr>
          <a:xfrm>
            <a:off x="10140462" y="4084029"/>
            <a:ext cx="1714939" cy="2420360"/>
          </a:xfrm>
          <a:prstGeom prst="rect">
            <a:avLst/>
          </a:prstGeom>
          <a:solidFill>
            <a:schemeClr val="lt1"/>
          </a:solidFill>
          <a:ln w="12700" cap="flat" cmpd="sng">
            <a:solidFill>
              <a:srgbClr val="0086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8691"/>
              </a:buClr>
              <a:buSzPts val="1700"/>
              <a:buFont typeface="Roboto"/>
              <a:buNone/>
              <a:tabLst/>
              <a:defRPr/>
            </a:pPr>
            <a:r>
              <a:rPr kumimoji="0" lang="en-GB" sz="1700" b="0" i="0" u="none" strike="noStrike" kern="0" cap="none" spc="0" normalizeH="0" baseline="0" noProof="0" dirty="0">
                <a:ln>
                  <a:noFill/>
                </a:ln>
                <a:solidFill>
                  <a:srgbClr val="008691"/>
                </a:solidFill>
                <a:effectLst/>
                <a:uLnTx/>
                <a:uFillTx/>
                <a:latin typeface="Roboto"/>
                <a:ea typeface="Roboto"/>
                <a:cs typeface="Roboto"/>
                <a:sym typeface="Roboto"/>
              </a:rPr>
              <a:t>Publication of revised version of Draft Position Paper (12.11.)</a:t>
            </a:r>
          </a:p>
          <a:p>
            <a:pPr marL="0" marR="0" lvl="0" indent="0" algn="ctr" defTabSz="914400" rtl="0" eaLnBrk="1" fontAlgn="auto" latinLnBrk="0" hangingPunct="1">
              <a:lnSpc>
                <a:spcPct val="100000"/>
              </a:lnSpc>
              <a:spcBef>
                <a:spcPts val="0"/>
              </a:spcBef>
              <a:spcAft>
                <a:spcPts val="0"/>
              </a:spcAft>
              <a:buClr>
                <a:srgbClr val="008691"/>
              </a:buClr>
              <a:buSzPts val="1700"/>
              <a:buFont typeface="Roboto"/>
              <a:buNone/>
              <a:tabLst/>
              <a:defRPr/>
            </a:pPr>
            <a:r>
              <a:rPr kumimoji="0" lang="en-GB" sz="1700" b="0" i="0" u="none" strike="noStrike" kern="0" cap="none" spc="0" normalizeH="0" baseline="0" noProof="0" dirty="0">
                <a:ln>
                  <a:noFill/>
                </a:ln>
                <a:solidFill>
                  <a:srgbClr val="008691"/>
                </a:solidFill>
                <a:effectLst/>
                <a:uLnTx/>
                <a:uFillTx/>
                <a:latin typeface="Roboto"/>
                <a:ea typeface="Roboto"/>
                <a:cs typeface="Roboto"/>
                <a:sym typeface="Roboto"/>
              </a:rPr>
              <a:t>&amp;</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8691"/>
              </a:buClr>
              <a:buSzPts val="1700"/>
              <a:buFont typeface="Roboto"/>
              <a:buNone/>
              <a:tabLst/>
              <a:defRPr/>
            </a:pPr>
            <a:r>
              <a:rPr kumimoji="0" lang="en-GB" sz="1700" b="0" i="0" u="none" strike="noStrike" kern="0" cap="none" spc="0" normalizeH="0" baseline="0" noProof="0" dirty="0">
                <a:ln>
                  <a:noFill/>
                </a:ln>
                <a:solidFill>
                  <a:srgbClr val="008691"/>
                </a:solidFill>
                <a:effectLst/>
                <a:uLnTx/>
                <a:uFillTx/>
                <a:latin typeface="Roboto"/>
                <a:ea typeface="Roboto"/>
                <a:cs typeface="Roboto"/>
                <a:sym typeface="Roboto"/>
              </a:rPr>
              <a:t>Consultation</a:t>
            </a:r>
          </a:p>
        </p:txBody>
      </p:sp>
      <p:grpSp>
        <p:nvGrpSpPr>
          <p:cNvPr id="20" name="Group 19">
            <a:extLst>
              <a:ext uri="{FF2B5EF4-FFF2-40B4-BE49-F238E27FC236}">
                <a16:creationId xmlns:a16="http://schemas.microsoft.com/office/drawing/2014/main" id="{8B26DE39-2939-31C0-1D56-FADD75709851}"/>
              </a:ext>
            </a:extLst>
          </p:cNvPr>
          <p:cNvGrpSpPr/>
          <p:nvPr/>
        </p:nvGrpSpPr>
        <p:grpSpPr>
          <a:xfrm>
            <a:off x="10210380" y="1045345"/>
            <a:ext cx="1593820" cy="1521876"/>
            <a:chOff x="10210380" y="1045345"/>
            <a:chExt cx="1593820" cy="1521876"/>
          </a:xfrm>
        </p:grpSpPr>
        <p:pic>
          <p:nvPicPr>
            <p:cNvPr id="182" name="Google Shape;182;g2c0d9d5a9bf_5_78" descr="A document with text on it&#10;&#10;Description automatically generated"/>
            <p:cNvPicPr preferRelativeResize="0"/>
            <p:nvPr/>
          </p:nvPicPr>
          <p:blipFill rotWithShape="1">
            <a:blip r:embed="rId7">
              <a:alphaModFix/>
            </a:blip>
            <a:srcRect/>
            <a:stretch/>
          </p:blipFill>
          <p:spPr>
            <a:xfrm>
              <a:off x="10843405" y="1128202"/>
              <a:ext cx="960795" cy="1439019"/>
            </a:xfrm>
            <a:prstGeom prst="rect">
              <a:avLst/>
            </a:prstGeom>
            <a:noFill/>
            <a:ln w="9525" cap="flat" cmpd="sng">
              <a:solidFill>
                <a:srgbClr val="008691"/>
              </a:solidFill>
              <a:prstDash val="solid"/>
              <a:round/>
              <a:headEnd type="none" w="sm" len="sm"/>
              <a:tailEnd type="none" w="sm" len="sm"/>
            </a:ln>
          </p:spPr>
        </p:pic>
        <p:pic>
          <p:nvPicPr>
            <p:cNvPr id="184" name="Google Shape;184;g2c0d9d5a9bf_5_78" descr="A document with text on it&#10;&#10;Description automatically generated"/>
            <p:cNvPicPr preferRelativeResize="0"/>
            <p:nvPr/>
          </p:nvPicPr>
          <p:blipFill rotWithShape="1">
            <a:blip r:embed="rId8">
              <a:alphaModFix/>
            </a:blip>
            <a:srcRect/>
            <a:stretch/>
          </p:blipFill>
          <p:spPr>
            <a:xfrm rot="-428679">
              <a:off x="10210380" y="1045345"/>
              <a:ext cx="960796" cy="1455617"/>
            </a:xfrm>
            <a:prstGeom prst="rect">
              <a:avLst/>
            </a:prstGeom>
            <a:noFill/>
            <a:ln w="9525" cap="flat" cmpd="sng">
              <a:solidFill>
                <a:srgbClr val="008691"/>
              </a:solidFill>
              <a:prstDash val="solid"/>
              <a:round/>
              <a:headEnd type="none" w="sm" len="sm"/>
              <a:tailEnd type="none" w="sm" len="sm"/>
            </a:ln>
          </p:spPr>
        </p:pic>
      </p:grpSp>
      <p:grpSp>
        <p:nvGrpSpPr>
          <p:cNvPr id="3" name="Group 2">
            <a:extLst>
              <a:ext uri="{FF2B5EF4-FFF2-40B4-BE49-F238E27FC236}">
                <a16:creationId xmlns:a16="http://schemas.microsoft.com/office/drawing/2014/main" id="{71482CFC-6CB2-8CF4-1EE6-9878E5511173}"/>
              </a:ext>
            </a:extLst>
          </p:cNvPr>
          <p:cNvGrpSpPr/>
          <p:nvPr/>
        </p:nvGrpSpPr>
        <p:grpSpPr>
          <a:xfrm>
            <a:off x="4688375" y="3075933"/>
            <a:ext cx="370687" cy="433633"/>
            <a:chOff x="4688375" y="3075933"/>
            <a:chExt cx="370687" cy="433633"/>
          </a:xfrm>
        </p:grpSpPr>
        <p:sp>
          <p:nvSpPr>
            <p:cNvPr id="162" name="Google Shape;162;g2c0d9d5a9bf_5_78"/>
            <p:cNvSpPr/>
            <p:nvPr/>
          </p:nvSpPr>
          <p:spPr>
            <a:xfrm>
              <a:off x="4688375" y="3075933"/>
              <a:ext cx="370687" cy="433633"/>
            </a:xfrm>
            <a:prstGeom prst="rightArrow">
              <a:avLst>
                <a:gd name="adj1" fmla="val 60000"/>
                <a:gd name="adj2" fmla="val 50000"/>
              </a:avLst>
            </a:prstGeom>
            <a:solidFill>
              <a:srgbClr val="757070"/>
            </a:solidFill>
            <a:ln w="9525" cap="flat" cmpd="sng">
              <a:solidFill>
                <a:srgbClr val="7570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g2c0d9d5a9bf_5_78"/>
            <p:cNvSpPr txBox="1"/>
            <p:nvPr/>
          </p:nvSpPr>
          <p:spPr>
            <a:xfrm>
              <a:off x="4688375" y="3162660"/>
              <a:ext cx="259481" cy="26017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003763CD-5877-AE0B-EAE4-B46C872D7B67}"/>
              </a:ext>
            </a:extLst>
          </p:cNvPr>
          <p:cNvGrpSpPr/>
          <p:nvPr/>
        </p:nvGrpSpPr>
        <p:grpSpPr>
          <a:xfrm>
            <a:off x="5212933" y="2768193"/>
            <a:ext cx="1748523" cy="1049114"/>
            <a:chOff x="5212933" y="2768193"/>
            <a:chExt cx="1748523" cy="1049114"/>
          </a:xfrm>
        </p:grpSpPr>
        <p:sp>
          <p:nvSpPr>
            <p:cNvPr id="164" name="Google Shape;164;g2c0d9d5a9bf_5_78"/>
            <p:cNvSpPr/>
            <p:nvPr/>
          </p:nvSpPr>
          <p:spPr>
            <a:xfrm>
              <a:off x="5212933" y="2768193"/>
              <a:ext cx="1748523" cy="1049114"/>
            </a:xfrm>
            <a:prstGeom prst="roundRect">
              <a:avLst>
                <a:gd name="adj" fmla="val 10000"/>
              </a:avLst>
            </a:prstGeom>
            <a:solidFill>
              <a:srgbClr val="008691"/>
            </a:solidFill>
            <a:ln w="19050" cap="flat" cmpd="sng">
              <a:solidFill>
                <a:srgbClr val="00869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g2c0d9d5a9bf_5_78"/>
            <p:cNvSpPr txBox="1"/>
            <p:nvPr/>
          </p:nvSpPr>
          <p:spPr>
            <a:xfrm>
              <a:off x="5243660" y="2798920"/>
              <a:ext cx="1687069" cy="98766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400"/>
                <a:buFont typeface="Roboto"/>
                <a:buNone/>
                <a:tabLst/>
                <a:defRPr/>
              </a:pPr>
              <a:r>
                <a:rPr kumimoji="0" lang="fr-CH" sz="2400" b="1" i="0" u="none" strike="noStrike" kern="0" cap="none" spc="0" normalizeH="0" baseline="0" noProof="0">
                  <a:ln>
                    <a:noFill/>
                  </a:ln>
                  <a:solidFill>
                    <a:srgbClr val="FFFFFF"/>
                  </a:solidFill>
                  <a:effectLst/>
                  <a:uLnTx/>
                  <a:uFillTx/>
                  <a:latin typeface="Roboto"/>
                  <a:ea typeface="Roboto"/>
                  <a:cs typeface="Roboto"/>
                  <a:sym typeface="Roboto"/>
                </a:rPr>
                <a:t>September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9" name="Google Shape;179;g2c0d9d5a9bf_5_78"/>
          <p:cNvSpPr/>
          <p:nvPr/>
        </p:nvSpPr>
        <p:spPr>
          <a:xfrm>
            <a:off x="5229725" y="4021973"/>
            <a:ext cx="1714939" cy="2502651"/>
          </a:xfrm>
          <a:prstGeom prst="rect">
            <a:avLst/>
          </a:prstGeom>
          <a:solidFill>
            <a:schemeClr val="lt1"/>
          </a:solidFill>
          <a:ln w="12700" cap="flat" cmpd="sng">
            <a:solidFill>
              <a:srgbClr val="00869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8691"/>
              </a:buClr>
              <a:buSzPts val="1700"/>
              <a:buFont typeface="Roboto"/>
              <a:buNone/>
              <a:tabLst/>
              <a:defRPr/>
            </a:pPr>
            <a:r>
              <a:rPr kumimoji="0" lang="fr-CH" sz="1700" b="0" i="0" u="none" strike="noStrike" kern="0" cap="none" spc="0" normalizeH="0" baseline="0" noProof="0" dirty="0">
                <a:ln>
                  <a:noFill/>
                </a:ln>
                <a:solidFill>
                  <a:srgbClr val="008691"/>
                </a:solidFill>
                <a:effectLst/>
                <a:uLnTx/>
                <a:uFillTx/>
                <a:latin typeface="Roboto"/>
                <a:ea typeface="Roboto"/>
                <a:cs typeface="Roboto"/>
                <a:sym typeface="Roboto"/>
              </a:rPr>
              <a:t>Community Workshops </a:t>
            </a:r>
            <a:r>
              <a:rPr kumimoji="0" lang="fr-CH" sz="1700" b="0" i="0" u="none" strike="noStrike" kern="0" cap="none" spc="0" normalizeH="0" baseline="0" noProof="0" dirty="0" err="1">
                <a:ln>
                  <a:noFill/>
                </a:ln>
                <a:solidFill>
                  <a:srgbClr val="008691"/>
                </a:solidFill>
                <a:effectLst/>
                <a:uLnTx/>
                <a:uFillTx/>
                <a:latin typeface="Roboto"/>
                <a:ea typeface="Roboto"/>
                <a:cs typeface="Roboto"/>
                <a:sym typeface="Roboto"/>
              </a:rPr>
              <a:t>MOs</a:t>
            </a:r>
            <a:r>
              <a:rPr kumimoji="0" lang="fr-CH" sz="1700" b="0" i="0" u="none" strike="noStrike" kern="0" cap="none" spc="0" normalizeH="0" baseline="0" noProof="0" dirty="0">
                <a:ln>
                  <a:noFill/>
                </a:ln>
                <a:solidFill>
                  <a:srgbClr val="008691"/>
                </a:solidFill>
                <a:effectLst/>
                <a:uLnTx/>
                <a:uFillTx/>
                <a:latin typeface="Roboto"/>
                <a:ea typeface="Roboto"/>
                <a:cs typeface="Roboto"/>
                <a:sym typeface="Roboto"/>
              </a:rPr>
              <a:t> &amp; ESFRI RI WG (08./15.09.)</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8691"/>
              </a:buClr>
              <a:buSzPts val="1700"/>
              <a:buFont typeface="Roboto"/>
              <a:buNone/>
              <a:tabLst/>
              <a:defRPr/>
            </a:pPr>
            <a:r>
              <a:rPr kumimoji="0" lang="fr-CH" sz="1700" b="0" i="0" u="none" strike="noStrike" kern="0" cap="none" spc="0" normalizeH="0" baseline="0" noProof="0" dirty="0" err="1">
                <a:ln>
                  <a:noFill/>
                </a:ln>
                <a:solidFill>
                  <a:srgbClr val="008691"/>
                </a:solidFill>
                <a:effectLst/>
                <a:uLnTx/>
                <a:uFillTx/>
                <a:latin typeface="Roboto"/>
                <a:ea typeface="Roboto"/>
                <a:cs typeface="Roboto"/>
                <a:sym typeface="Roboto"/>
              </a:rPr>
              <a:t>Unconference</a:t>
            </a:r>
            <a:r>
              <a:rPr kumimoji="0" lang="fr-CH" sz="1700" b="0" i="0" u="none" strike="noStrike" kern="0" cap="none" spc="0" normalizeH="0" baseline="0" noProof="0" dirty="0">
                <a:ln>
                  <a:noFill/>
                </a:ln>
                <a:solidFill>
                  <a:srgbClr val="008691"/>
                </a:solidFill>
                <a:effectLst/>
                <a:uLnTx/>
                <a:uFillTx/>
                <a:latin typeface="Roboto"/>
                <a:ea typeface="Roboto"/>
                <a:cs typeface="Roboto"/>
                <a:sym typeface="Roboto"/>
              </a:rPr>
              <a:t> EOSC Symposium (21.09.)</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6" name="Google Shape;186;g2c0d9d5a9bf_5_7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036216" y="1181275"/>
            <a:ext cx="2036448" cy="1385946"/>
          </a:xfrm>
          <a:prstGeom prst="rect">
            <a:avLst/>
          </a:prstGeom>
          <a:noFill/>
          <a:ln>
            <a:noFill/>
          </a:ln>
        </p:spPr>
      </p:pic>
      <p:grpSp>
        <p:nvGrpSpPr>
          <p:cNvPr id="2" name="Group 1">
            <a:extLst>
              <a:ext uri="{FF2B5EF4-FFF2-40B4-BE49-F238E27FC236}">
                <a16:creationId xmlns:a16="http://schemas.microsoft.com/office/drawing/2014/main" id="{E7D22035-7B8A-5649-C62B-0FD873D06C23}"/>
              </a:ext>
            </a:extLst>
          </p:cNvPr>
          <p:cNvGrpSpPr/>
          <p:nvPr/>
        </p:nvGrpSpPr>
        <p:grpSpPr>
          <a:xfrm>
            <a:off x="2240442" y="3075933"/>
            <a:ext cx="370687" cy="433633"/>
            <a:chOff x="2240442" y="3075933"/>
            <a:chExt cx="370687" cy="433633"/>
          </a:xfrm>
        </p:grpSpPr>
        <p:sp>
          <p:nvSpPr>
            <p:cNvPr id="158" name="Google Shape;158;g2c0d9d5a9bf_5_78"/>
            <p:cNvSpPr/>
            <p:nvPr/>
          </p:nvSpPr>
          <p:spPr>
            <a:xfrm>
              <a:off x="2240442" y="3075933"/>
              <a:ext cx="370687" cy="433633"/>
            </a:xfrm>
            <a:prstGeom prst="rightArrow">
              <a:avLst>
                <a:gd name="adj1" fmla="val 60000"/>
                <a:gd name="adj2" fmla="val 50000"/>
              </a:avLst>
            </a:prstGeom>
            <a:solidFill>
              <a:srgbClr val="757070"/>
            </a:solidFill>
            <a:ln w="9525" cap="flat" cmpd="sng">
              <a:solidFill>
                <a:srgbClr val="7570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g2c0d9d5a9bf_5_78"/>
            <p:cNvSpPr txBox="1"/>
            <p:nvPr/>
          </p:nvSpPr>
          <p:spPr>
            <a:xfrm>
              <a:off x="2240442" y="3162660"/>
              <a:ext cx="259481" cy="26017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6FB38B69-CACD-5570-D2CA-6F9A06B340E2}"/>
              </a:ext>
            </a:extLst>
          </p:cNvPr>
          <p:cNvGrpSpPr/>
          <p:nvPr/>
        </p:nvGrpSpPr>
        <p:grpSpPr>
          <a:xfrm>
            <a:off x="2764999" y="2768193"/>
            <a:ext cx="1748523" cy="1049114"/>
            <a:chOff x="2764999" y="2768193"/>
            <a:chExt cx="1748523" cy="1049114"/>
          </a:xfrm>
        </p:grpSpPr>
        <p:sp>
          <p:nvSpPr>
            <p:cNvPr id="160" name="Google Shape;160;g2c0d9d5a9bf_5_78"/>
            <p:cNvSpPr/>
            <p:nvPr/>
          </p:nvSpPr>
          <p:spPr>
            <a:xfrm>
              <a:off x="2764999" y="2768193"/>
              <a:ext cx="1748523" cy="1049114"/>
            </a:xfrm>
            <a:prstGeom prst="roundRect">
              <a:avLst>
                <a:gd name="adj" fmla="val 10000"/>
              </a:avLst>
            </a:prstGeom>
            <a:solidFill>
              <a:srgbClr val="AEABAB"/>
            </a:solidFill>
            <a:ln w="19050" cap="flat" cmpd="sng">
              <a:solidFill>
                <a:srgbClr val="3A383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g2c0d9d5a9bf_5_78"/>
            <p:cNvSpPr txBox="1"/>
            <p:nvPr/>
          </p:nvSpPr>
          <p:spPr>
            <a:xfrm>
              <a:off x="2795726" y="2798920"/>
              <a:ext cx="1687069" cy="987660"/>
            </a:xfrm>
            <a:prstGeom prst="rect">
              <a:avLst/>
            </a:prstGeom>
            <a:noFill/>
            <a:ln>
              <a:noFill/>
            </a:ln>
          </p:spPr>
          <p:txBody>
            <a:bodyPr spcFirstLastPara="1" wrap="square" lIns="99050" tIns="99050" rIns="99050" bIns="9905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2600"/>
                <a:buFont typeface="Roboto"/>
                <a:buNone/>
                <a:tabLst/>
                <a:defRPr/>
              </a:pPr>
              <a:r>
                <a:rPr kumimoji="0" lang="fr-CH" sz="2600" b="1" i="0" u="none" strike="noStrike" kern="0" cap="none" spc="0" normalizeH="0" baseline="0" noProof="0">
                  <a:ln>
                    <a:noFill/>
                  </a:ln>
                  <a:solidFill>
                    <a:srgbClr val="FFFFFF"/>
                  </a:solidFill>
                  <a:effectLst/>
                  <a:uLnTx/>
                  <a:uFillTx/>
                  <a:latin typeface="Roboto"/>
                  <a:ea typeface="Roboto"/>
                  <a:cs typeface="Roboto"/>
                  <a:sym typeface="Roboto"/>
                </a:rPr>
                <a:t>July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7" name="Google Shape;177;g2c0d9d5a9bf_5_78"/>
          <p:cNvSpPr/>
          <p:nvPr/>
        </p:nvSpPr>
        <p:spPr>
          <a:xfrm>
            <a:off x="2795748" y="4084029"/>
            <a:ext cx="1714939" cy="2420360"/>
          </a:xfrm>
          <a:prstGeom prst="rect">
            <a:avLst/>
          </a:prstGeom>
          <a:solidFill>
            <a:schemeClr val="lt1"/>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3A3838"/>
              </a:buClr>
              <a:buSzPts val="1700"/>
              <a:buFont typeface="Roboto"/>
              <a:buNone/>
              <a:tabLst/>
              <a:defRPr/>
            </a:pPr>
            <a:r>
              <a:rPr kumimoji="0" lang="en-GB" sz="1700" b="0" i="0" u="none" strike="noStrike" kern="0" cap="none" spc="0" normalizeH="0" baseline="0" noProof="0" dirty="0">
                <a:ln>
                  <a:noFill/>
                </a:ln>
                <a:solidFill>
                  <a:srgbClr val="3A3838"/>
                </a:solidFill>
                <a:effectLst/>
                <a:uLnTx/>
                <a:uFillTx/>
                <a:latin typeface="Roboto"/>
                <a:ea typeface="Roboto"/>
                <a:cs typeface="Roboto"/>
                <a:sym typeface="Roboto"/>
              </a:rPr>
              <a:t>Meetings with Mandated Organisations and ESFRI RI Working Group to prepare September workshops, 03./04.07</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8" name="Group 7">
            <a:extLst>
              <a:ext uri="{FF2B5EF4-FFF2-40B4-BE49-F238E27FC236}">
                <a16:creationId xmlns:a16="http://schemas.microsoft.com/office/drawing/2014/main" id="{B55B02F5-9AF5-9349-E398-5FBC3758812B}"/>
              </a:ext>
            </a:extLst>
          </p:cNvPr>
          <p:cNvGrpSpPr/>
          <p:nvPr/>
        </p:nvGrpSpPr>
        <p:grpSpPr>
          <a:xfrm>
            <a:off x="2726412" y="1188834"/>
            <a:ext cx="1763571" cy="1360866"/>
            <a:chOff x="2726412" y="1188834"/>
            <a:chExt cx="1763571" cy="1360866"/>
          </a:xfrm>
        </p:grpSpPr>
        <p:pic>
          <p:nvPicPr>
            <p:cNvPr id="187" name="Google Shape;187;g2c0d9d5a9bf_5_78"/>
            <p:cNvPicPr preferRelativeResize="0"/>
            <p:nvPr/>
          </p:nvPicPr>
          <p:blipFill rotWithShape="1">
            <a:blip r:embed="rId10">
              <a:alphaModFix/>
            </a:blip>
            <a:srcRect/>
            <a:stretch/>
          </p:blipFill>
          <p:spPr>
            <a:xfrm>
              <a:off x="2726412" y="1188834"/>
              <a:ext cx="1763571" cy="1360866"/>
            </a:xfrm>
            <a:prstGeom prst="rect">
              <a:avLst/>
            </a:prstGeom>
            <a:noFill/>
            <a:ln w="9525" cap="flat" cmpd="sng">
              <a:solidFill>
                <a:srgbClr val="BFBFBF"/>
              </a:solidFill>
              <a:prstDash val="solid"/>
              <a:round/>
              <a:headEnd type="none" w="sm" len="sm"/>
              <a:tailEnd type="none" w="sm" len="sm"/>
            </a:ln>
          </p:spPr>
        </p:pic>
        <p:sp>
          <p:nvSpPr>
            <p:cNvPr id="188" name="Google Shape;188;g2c0d9d5a9bf_5_78"/>
            <p:cNvSpPr/>
            <p:nvPr/>
          </p:nvSpPr>
          <p:spPr>
            <a:xfrm>
              <a:off x="3050112" y="1691124"/>
              <a:ext cx="511530" cy="256693"/>
            </a:xfrm>
            <a:prstGeom prst="rect">
              <a:avLst/>
            </a:prstGeom>
            <a:noFill/>
            <a:ln w="28575" cap="flat" cmpd="sng">
              <a:solidFill>
                <a:srgbClr val="EB5D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9" name="Google Shape;189;g2c0d9d5a9bf_5_78"/>
          <p:cNvSpPr txBox="1">
            <a:spLocks noGrp="1"/>
          </p:cNvSpPr>
          <p:nvPr>
            <p:ph type="title"/>
          </p:nvPr>
        </p:nvSpPr>
        <p:spPr>
          <a:xfrm>
            <a:off x="1721738" y="258493"/>
            <a:ext cx="9830179" cy="6038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691"/>
              </a:buClr>
              <a:buSzPts val="3500"/>
              <a:buFont typeface="Roboto Light"/>
              <a:buNone/>
            </a:pPr>
            <a:r>
              <a:rPr lang="en-GB" noProof="0" dirty="0">
                <a:latin typeface="Roboto" panose="02000000000000000000" pitchFamily="2" charset="0"/>
                <a:ea typeface="Roboto" panose="02000000000000000000" pitchFamily="2" charset="0"/>
                <a:cs typeface="Roboto" panose="02000000000000000000" pitchFamily="2" charset="0"/>
                <a:sym typeface="Roboto Light"/>
              </a:rPr>
              <a:t>Evolution of Node Concept in </a:t>
            </a:r>
            <a:r>
              <a:rPr lang="en-GB" b="1" noProof="0" dirty="0">
                <a:latin typeface="Roboto" panose="02000000000000000000" pitchFamily="2" charset="0"/>
                <a:ea typeface="Roboto" panose="02000000000000000000" pitchFamily="2" charset="0"/>
                <a:cs typeface="Roboto" panose="02000000000000000000" pitchFamily="2" charset="0"/>
                <a:sym typeface="Roboto Light"/>
              </a:rPr>
              <a:t>2023</a:t>
            </a:r>
            <a:endParaRPr lang="en-GB" b="1" noProof="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78" grpId="0" animBg="1"/>
      <p:bldP spid="179" grpId="0" animBg="1"/>
      <p:bldP spid="1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c0d9d5a9bf_5_119"/>
          <p:cNvSpPr txBox="1">
            <a:spLocks noGrp="1"/>
          </p:cNvSpPr>
          <p:nvPr>
            <p:ph type="title"/>
          </p:nvPr>
        </p:nvSpPr>
        <p:spPr>
          <a:xfrm>
            <a:off x="1721738" y="275389"/>
            <a:ext cx="9830179" cy="6038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8691"/>
              </a:buClr>
              <a:buSzPts val="3500"/>
              <a:buFont typeface="Roboto"/>
              <a:buNone/>
            </a:pPr>
            <a:r>
              <a:rPr lang="en-GB" sz="3600" b="0" i="0" u="none" strike="noStrike" noProof="0" dirty="0">
                <a:solidFill>
                  <a:srgbClr val="008692"/>
                </a:solidFill>
                <a:latin typeface="Arial"/>
                <a:ea typeface="Arial"/>
                <a:cs typeface="Arial"/>
                <a:sym typeface="Arial"/>
              </a:rPr>
              <a:t>The EOSC Federation and the role of Nodes</a:t>
            </a:r>
            <a:endParaRPr lang="en-GB" sz="3600" b="1" noProof="0" dirty="0">
              <a:solidFill>
                <a:srgbClr val="008692"/>
              </a:solidFill>
              <a:latin typeface="Quicksand"/>
              <a:ea typeface="Quicksand"/>
              <a:cs typeface="Quicksand"/>
              <a:sym typeface="Quicksand"/>
            </a:endParaRPr>
          </a:p>
        </p:txBody>
      </p:sp>
      <p:sp>
        <p:nvSpPr>
          <p:cNvPr id="255" name="Google Shape;255;g2c0d9d5a9bf_5_119"/>
          <p:cNvSpPr txBox="1">
            <a:spLocks noGrp="1"/>
          </p:cNvSpPr>
          <p:nvPr>
            <p:ph type="body" idx="1"/>
          </p:nvPr>
        </p:nvSpPr>
        <p:spPr>
          <a:xfrm>
            <a:off x="452652" y="855582"/>
            <a:ext cx="11427922" cy="5909270"/>
          </a:xfrm>
          <a:prstGeom prst="rect">
            <a:avLst/>
          </a:prstGeom>
          <a:noFill/>
          <a:ln>
            <a:noFill/>
          </a:ln>
        </p:spPr>
        <p:txBody>
          <a:bodyPr spcFirstLastPara="1" wrap="square" lIns="91425" tIns="45700" rIns="91425" bIns="45700" anchor="t" anchorCtr="0">
            <a:spAutoFit/>
          </a:bodyPr>
          <a:lstStyle/>
          <a:p>
            <a:pPr marL="355600" lvl="0" indent="-344488" algn="l" rtl="0">
              <a:lnSpc>
                <a:spcPct val="100000"/>
              </a:lnSpc>
              <a:spcBef>
                <a:spcPts val="0"/>
              </a:spcBef>
              <a:spcAft>
                <a:spcPts val="0"/>
              </a:spcAft>
              <a:buSzPts val="1500"/>
              <a:buNone/>
            </a:pPr>
            <a:r>
              <a:rPr lang="en-GB" sz="1800" b="1" noProof="0" dirty="0">
                <a:latin typeface="Roboto" panose="02000000000000000000" pitchFamily="2" charset="0"/>
                <a:ea typeface="Roboto" panose="02000000000000000000" pitchFamily="2" charset="0"/>
                <a:cs typeface="Roboto" panose="02000000000000000000" pitchFamily="2" charset="0"/>
                <a:sym typeface="Arial"/>
              </a:rPr>
              <a:t>Main points in the position paper</a:t>
            </a:r>
            <a:endParaRPr lang="en-GB" sz="1800" noProof="0" dirty="0">
              <a:latin typeface="Roboto" panose="02000000000000000000" pitchFamily="2" charset="0"/>
              <a:ea typeface="Roboto" panose="02000000000000000000" pitchFamily="2" charset="0"/>
              <a:cs typeface="Roboto" panose="02000000000000000000" pitchFamily="2" charset="0"/>
            </a:endParaRPr>
          </a:p>
          <a:p>
            <a:pPr marL="355600" lvl="0" indent="-344488" algn="l" rtl="0">
              <a:lnSpc>
                <a:spcPct val="100000"/>
              </a:lnSpc>
              <a:spcBef>
                <a:spcPts val="0"/>
              </a:spcBef>
              <a:spcAft>
                <a:spcPts val="0"/>
              </a:spcAft>
              <a:buSzPts val="1500"/>
              <a:buNone/>
            </a:pPr>
            <a:r>
              <a:rPr lang="en-GB" sz="1800" u="sng" noProof="0" dirty="0">
                <a:solidFill>
                  <a:schemeClr val="hlink"/>
                </a:solidFill>
                <a:latin typeface="Roboto" panose="02000000000000000000" pitchFamily="2" charset="0"/>
                <a:ea typeface="Roboto" panose="02000000000000000000" pitchFamily="2" charset="0"/>
                <a:cs typeface="Roboto" panose="02000000000000000000" pitchFamily="2" charset="0"/>
                <a:hlinkClick r:id="rId3"/>
              </a:rPr>
              <a:t>https://eosc.eu/wp-content/uploads/2023/11/20231112-Short-paper-on-the-EOSC-Federation-draft-v3.pdf</a:t>
            </a:r>
            <a:endParaRPr lang="en-GB" sz="1800" b="1" u="sng" dirty="0">
              <a:solidFill>
                <a:schemeClr val="hlink"/>
              </a:solidFill>
              <a:latin typeface="Roboto" panose="02000000000000000000" pitchFamily="2" charset="0"/>
              <a:ea typeface="Roboto" panose="02000000000000000000" pitchFamily="2" charset="0"/>
              <a:cs typeface="Roboto" panose="02000000000000000000" pitchFamily="2" charset="0"/>
              <a:sym typeface="Arial"/>
            </a:endParaRPr>
          </a:p>
          <a:p>
            <a:pPr marL="355600" lvl="0" indent="-344488" algn="l" rtl="0">
              <a:lnSpc>
                <a:spcPct val="100000"/>
              </a:lnSpc>
              <a:spcBef>
                <a:spcPts val="0"/>
              </a:spcBef>
              <a:spcAft>
                <a:spcPts val="0"/>
              </a:spcAft>
              <a:buSzPts val="1500"/>
              <a:buNone/>
            </a:pPr>
            <a:endParaRPr lang="en-GB" sz="1800" b="1" u="sng" noProof="0" dirty="0">
              <a:solidFill>
                <a:schemeClr val="hlink"/>
              </a:solidFill>
              <a:latin typeface="Roboto" panose="02000000000000000000" pitchFamily="2" charset="0"/>
              <a:ea typeface="Roboto" panose="02000000000000000000" pitchFamily="2" charset="0"/>
              <a:cs typeface="Roboto" panose="02000000000000000000" pitchFamily="2" charset="0"/>
              <a:sym typeface="Arial"/>
            </a:endParaRPr>
          </a:p>
          <a:p>
            <a:pPr marL="355600" lvl="0" indent="-344488" algn="l" rtl="0">
              <a:lnSpc>
                <a:spcPct val="100000"/>
              </a:lnSpc>
              <a:spcBef>
                <a:spcPts val="0"/>
              </a:spcBef>
              <a:spcAft>
                <a:spcPts val="0"/>
              </a:spcAft>
              <a:buSzPts val="1500"/>
              <a:buNone/>
            </a:pPr>
            <a:r>
              <a:rPr lang="en-GB" sz="1800" b="1" noProof="0" dirty="0">
                <a:latin typeface="Roboto" panose="02000000000000000000" pitchFamily="2" charset="0"/>
                <a:ea typeface="Roboto" panose="02000000000000000000" pitchFamily="2" charset="0"/>
                <a:cs typeface="Roboto" panose="02000000000000000000" pitchFamily="2" charset="0"/>
                <a:sym typeface="Arial"/>
              </a:rPr>
              <a:t>EOSC Federation</a:t>
            </a:r>
            <a:endParaRPr lang="en-GB" sz="1800" noProof="0" dirty="0">
              <a:latin typeface="Roboto" panose="02000000000000000000" pitchFamily="2" charset="0"/>
              <a:ea typeface="Roboto" panose="02000000000000000000" pitchFamily="2" charset="0"/>
              <a:cs typeface="Roboto" panose="02000000000000000000" pitchFamily="2" charset="0"/>
            </a:endParaRPr>
          </a:p>
          <a:p>
            <a:pPr marL="225425" lvl="0" indent="-215900" algn="l" rtl="0">
              <a:lnSpc>
                <a:spcPct val="100000"/>
              </a:lnSpc>
              <a:spcBef>
                <a:spcPts val="0"/>
              </a:spcBef>
              <a:spcAft>
                <a:spcPts val="0"/>
              </a:spcAft>
              <a:buClr>
                <a:srgbClr val="008692"/>
              </a:buClr>
              <a:buSzPct val="120000"/>
              <a:buFont typeface="Arial"/>
              <a:buChar char="•"/>
            </a:pPr>
            <a:r>
              <a:rPr lang="en-GB" sz="1800" noProof="0" dirty="0">
                <a:latin typeface="Roboto" panose="02000000000000000000" pitchFamily="2" charset="0"/>
                <a:ea typeface="Roboto" panose="02000000000000000000" pitchFamily="2" charset="0"/>
                <a:cs typeface="Roboto" panose="02000000000000000000" pitchFamily="2" charset="0"/>
                <a:sym typeface="Arial"/>
              </a:rPr>
              <a:t>is a federation of distributed systems (‘system of systems’)</a:t>
            </a:r>
          </a:p>
          <a:p>
            <a:pPr marL="225425" lvl="0" indent="-215900" algn="l" rtl="0">
              <a:lnSpc>
                <a:spcPct val="100000"/>
              </a:lnSpc>
              <a:spcBef>
                <a:spcPts val="0"/>
              </a:spcBef>
              <a:spcAft>
                <a:spcPts val="0"/>
              </a:spcAft>
              <a:buClr>
                <a:srgbClr val="008692"/>
              </a:buClr>
              <a:buSzPct val="120000"/>
              <a:buFont typeface="Arial"/>
              <a:buChar char="•"/>
            </a:pPr>
            <a:r>
              <a:rPr lang="en-GB" sz="1800" noProof="0" dirty="0">
                <a:latin typeface="Roboto" panose="02000000000000000000" pitchFamily="2" charset="0"/>
                <a:ea typeface="Roboto" panose="02000000000000000000" pitchFamily="2" charset="0"/>
                <a:cs typeface="Roboto" panose="02000000000000000000" pitchFamily="2" charset="0"/>
                <a:sym typeface="Arial"/>
              </a:rPr>
              <a:t>enables collaboration to achieve common goals and users to access additional resources beyond their usual environment</a:t>
            </a:r>
            <a:endParaRPr lang="en-GB" sz="1800" noProof="0" dirty="0">
              <a:latin typeface="Roboto" panose="02000000000000000000" pitchFamily="2" charset="0"/>
              <a:ea typeface="Roboto" panose="02000000000000000000" pitchFamily="2" charset="0"/>
              <a:cs typeface="Roboto" panose="02000000000000000000" pitchFamily="2" charset="0"/>
            </a:endParaRPr>
          </a:p>
          <a:p>
            <a:pPr marL="225425" lvl="0" indent="-215900" algn="l" rtl="0">
              <a:lnSpc>
                <a:spcPct val="100000"/>
              </a:lnSpc>
              <a:spcBef>
                <a:spcPts val="0"/>
              </a:spcBef>
              <a:spcAft>
                <a:spcPts val="0"/>
              </a:spcAft>
              <a:buClr>
                <a:srgbClr val="008692"/>
              </a:buClr>
              <a:buSzPct val="120000"/>
              <a:buFont typeface="Arial"/>
              <a:buChar char="•"/>
            </a:pPr>
            <a:r>
              <a:rPr lang="en-GB" sz="1800" noProof="0" dirty="0">
                <a:latin typeface="Roboto" panose="02000000000000000000" pitchFamily="2" charset="0"/>
                <a:ea typeface="Roboto" panose="02000000000000000000" pitchFamily="2" charset="0"/>
                <a:cs typeface="Roboto" panose="02000000000000000000" pitchFamily="2" charset="0"/>
                <a:sym typeface="Arial"/>
              </a:rPr>
              <a:t>has policies and rules defined by the legal entity governing the EOSC Federation</a:t>
            </a:r>
            <a:endParaRPr lang="en-GB" sz="1800" noProof="0" dirty="0">
              <a:latin typeface="Roboto" panose="02000000000000000000" pitchFamily="2" charset="0"/>
              <a:ea typeface="Roboto" panose="02000000000000000000" pitchFamily="2" charset="0"/>
              <a:cs typeface="Roboto" panose="02000000000000000000" pitchFamily="2" charset="0"/>
            </a:endParaRPr>
          </a:p>
          <a:p>
            <a:pPr marL="225425" lvl="0" indent="-215900" algn="l" rtl="0">
              <a:lnSpc>
                <a:spcPct val="100000"/>
              </a:lnSpc>
              <a:spcBef>
                <a:spcPts val="0"/>
              </a:spcBef>
              <a:spcAft>
                <a:spcPts val="0"/>
              </a:spcAft>
              <a:buClr>
                <a:srgbClr val="008692"/>
              </a:buClr>
              <a:buSzPct val="120000"/>
              <a:buFont typeface="Arial"/>
              <a:buChar char="•"/>
            </a:pPr>
            <a:r>
              <a:rPr lang="en-GB" sz="1800" noProof="0" dirty="0">
                <a:latin typeface="Roboto" panose="02000000000000000000" pitchFamily="2" charset="0"/>
                <a:ea typeface="Roboto" panose="02000000000000000000" pitchFamily="2" charset="0"/>
                <a:cs typeface="Roboto" panose="02000000000000000000" pitchFamily="2" charset="0"/>
                <a:sym typeface="Arial"/>
              </a:rPr>
              <a:t>consists of multiple “Nodes“</a:t>
            </a:r>
            <a:endParaRPr lang="en-GB" sz="1800" noProof="0" dirty="0">
              <a:latin typeface="Roboto" panose="02000000000000000000" pitchFamily="2" charset="0"/>
              <a:ea typeface="Roboto" panose="02000000000000000000" pitchFamily="2" charset="0"/>
              <a:cs typeface="Roboto" panose="02000000000000000000" pitchFamily="2" charset="0"/>
            </a:endParaRPr>
          </a:p>
          <a:p>
            <a:pPr marL="225425" lvl="0" indent="-215900" algn="l" rtl="0">
              <a:lnSpc>
                <a:spcPct val="100000"/>
              </a:lnSpc>
              <a:spcBef>
                <a:spcPts val="0"/>
              </a:spcBef>
              <a:spcAft>
                <a:spcPts val="0"/>
              </a:spcAft>
              <a:buClr>
                <a:srgbClr val="008692"/>
              </a:buClr>
              <a:buSzPct val="120000"/>
              <a:buFont typeface="Arial"/>
              <a:buChar char="•"/>
            </a:pPr>
            <a:r>
              <a:rPr lang="en-GB" sz="1800" noProof="0" dirty="0">
                <a:latin typeface="Roboto" panose="02000000000000000000" pitchFamily="2" charset="0"/>
                <a:ea typeface="Roboto" panose="02000000000000000000" pitchFamily="2" charset="0"/>
                <a:cs typeface="Roboto" panose="02000000000000000000" pitchFamily="2" charset="0"/>
                <a:sym typeface="Arial"/>
              </a:rPr>
              <a:t>can be scaled by adding more Nodes</a:t>
            </a:r>
            <a:endParaRPr lang="en-GB" sz="1800" dirty="0">
              <a:latin typeface="Roboto" panose="02000000000000000000" pitchFamily="2" charset="0"/>
              <a:ea typeface="Roboto" panose="02000000000000000000" pitchFamily="2" charset="0"/>
              <a:cs typeface="Roboto" panose="02000000000000000000" pitchFamily="2" charset="0"/>
            </a:endParaRPr>
          </a:p>
          <a:p>
            <a:pPr marL="11112" lvl="0" indent="0" algn="l" rtl="0">
              <a:lnSpc>
                <a:spcPct val="100000"/>
              </a:lnSpc>
              <a:spcBef>
                <a:spcPts val="0"/>
              </a:spcBef>
              <a:spcAft>
                <a:spcPts val="0"/>
              </a:spcAft>
              <a:buSzPts val="1500"/>
            </a:pPr>
            <a:endParaRPr lang="en-GB" sz="1800" b="1" noProof="0" dirty="0">
              <a:latin typeface="Roboto" panose="02000000000000000000" pitchFamily="2" charset="0"/>
              <a:ea typeface="Roboto" panose="02000000000000000000" pitchFamily="2" charset="0"/>
              <a:cs typeface="Roboto" panose="02000000000000000000" pitchFamily="2" charset="0"/>
              <a:sym typeface="Arial"/>
            </a:endParaRPr>
          </a:p>
          <a:p>
            <a:pPr marL="11112" lvl="0" indent="0" algn="l" rtl="0">
              <a:lnSpc>
                <a:spcPct val="100000"/>
              </a:lnSpc>
              <a:spcBef>
                <a:spcPts val="0"/>
              </a:spcBef>
              <a:spcAft>
                <a:spcPts val="0"/>
              </a:spcAft>
              <a:buSzPts val="1500"/>
            </a:pPr>
            <a:r>
              <a:rPr lang="en-GB" sz="1800" b="1" noProof="0" dirty="0">
                <a:latin typeface="Roboto" panose="02000000000000000000" pitchFamily="2" charset="0"/>
                <a:ea typeface="Roboto" panose="02000000000000000000" pitchFamily="2" charset="0"/>
                <a:cs typeface="Roboto" panose="02000000000000000000" pitchFamily="2" charset="0"/>
                <a:sym typeface="Arial"/>
              </a:rPr>
              <a:t>EOSC Nodes</a:t>
            </a:r>
            <a:endParaRPr lang="en-GB" sz="1800" noProof="0" dirty="0">
              <a:latin typeface="Roboto" panose="02000000000000000000" pitchFamily="2" charset="0"/>
              <a:ea typeface="Roboto" panose="02000000000000000000" pitchFamily="2" charset="0"/>
              <a:cs typeface="Roboto" panose="02000000000000000000" pitchFamily="2" charset="0"/>
            </a:endParaRPr>
          </a:p>
          <a:p>
            <a:pPr marL="225425" indent="-215900">
              <a:lnSpc>
                <a:spcPct val="100000"/>
              </a:lnSpc>
              <a:spcBef>
                <a:spcPts val="0"/>
              </a:spcBef>
              <a:buClr>
                <a:srgbClr val="008692"/>
              </a:buClr>
              <a:buSzPct val="120000"/>
              <a:buFont typeface="Arial"/>
              <a:buChar char="•"/>
            </a:pPr>
            <a:r>
              <a:rPr lang="en-GB" sz="1800" dirty="0">
                <a:latin typeface="Roboto" panose="02000000000000000000" pitchFamily="2" charset="0"/>
                <a:ea typeface="Roboto" panose="02000000000000000000" pitchFamily="2" charset="0"/>
                <a:cs typeface="Roboto" panose="02000000000000000000" pitchFamily="2" charset="0"/>
                <a:sym typeface="Arial"/>
              </a:rPr>
              <a:t>contain resources adding value to the Federation</a:t>
            </a:r>
          </a:p>
          <a:p>
            <a:pPr marL="225425" indent="-215900">
              <a:lnSpc>
                <a:spcPct val="100000"/>
              </a:lnSpc>
              <a:spcBef>
                <a:spcPts val="0"/>
              </a:spcBef>
              <a:buClr>
                <a:srgbClr val="008692"/>
              </a:buClr>
              <a:buSzPct val="120000"/>
              <a:buFont typeface="Arial"/>
              <a:buChar char="•"/>
            </a:pPr>
            <a:r>
              <a:rPr lang="en-GB" sz="1800" dirty="0">
                <a:latin typeface="Roboto" panose="02000000000000000000" pitchFamily="2" charset="0"/>
                <a:ea typeface="Roboto" panose="02000000000000000000" pitchFamily="2" charset="0"/>
                <a:cs typeface="Roboto" panose="02000000000000000000" pitchFamily="2" charset="0"/>
                <a:sym typeface="Arial"/>
              </a:rPr>
              <a:t>act as the legal representative that can interact with EOSC’s governance structure</a:t>
            </a:r>
            <a:endParaRPr lang="en-GB" sz="1800" dirty="0">
              <a:latin typeface="Roboto" panose="02000000000000000000" pitchFamily="2" charset="0"/>
              <a:ea typeface="Roboto" panose="02000000000000000000" pitchFamily="2" charset="0"/>
              <a:cs typeface="Roboto" panose="02000000000000000000" pitchFamily="2" charset="0"/>
            </a:endParaRPr>
          </a:p>
          <a:p>
            <a:pPr marL="225425" indent="-215900">
              <a:lnSpc>
                <a:spcPct val="100000"/>
              </a:lnSpc>
              <a:spcBef>
                <a:spcPts val="0"/>
              </a:spcBef>
              <a:buClr>
                <a:srgbClr val="008692"/>
              </a:buClr>
              <a:buSzPct val="120000"/>
              <a:buFont typeface="Arial"/>
              <a:buChar char="•"/>
            </a:pPr>
            <a:r>
              <a:rPr lang="en-GB" sz="1800" dirty="0">
                <a:latin typeface="Roboto" panose="02000000000000000000" pitchFamily="2" charset="0"/>
                <a:ea typeface="Roboto" panose="02000000000000000000" pitchFamily="2" charset="0"/>
                <a:cs typeface="Roboto" panose="02000000000000000000" pitchFamily="2" charset="0"/>
                <a:sym typeface="Arial"/>
              </a:rPr>
              <a:t>offer interfaces that comply with the EOSC Interoperability Framework</a:t>
            </a:r>
            <a:endParaRPr lang="en-GB" sz="1800" dirty="0">
              <a:latin typeface="Roboto" panose="02000000000000000000" pitchFamily="2" charset="0"/>
              <a:ea typeface="Roboto" panose="02000000000000000000" pitchFamily="2" charset="0"/>
              <a:cs typeface="Roboto" panose="02000000000000000000" pitchFamily="2" charset="0"/>
            </a:endParaRPr>
          </a:p>
          <a:p>
            <a:pPr marL="225425" indent="-215900">
              <a:lnSpc>
                <a:spcPct val="100000"/>
              </a:lnSpc>
              <a:spcBef>
                <a:spcPts val="0"/>
              </a:spcBef>
              <a:buClr>
                <a:srgbClr val="008692"/>
              </a:buClr>
              <a:buSzPct val="120000"/>
              <a:buFont typeface="Arial"/>
              <a:buChar char="•"/>
            </a:pPr>
            <a:r>
              <a:rPr lang="en-GB" sz="1800" dirty="0">
                <a:latin typeface="Roboto" panose="02000000000000000000" pitchFamily="2" charset="0"/>
                <a:ea typeface="Roboto" panose="02000000000000000000" pitchFamily="2" charset="0"/>
                <a:cs typeface="Roboto" panose="02000000000000000000" pitchFamily="2" charset="0"/>
                <a:sym typeface="Arial"/>
              </a:rPr>
              <a:t>control their own operations and resources and ensure that policies are followed within the Node</a:t>
            </a:r>
          </a:p>
          <a:p>
            <a:pPr marL="225425" indent="-215900">
              <a:lnSpc>
                <a:spcPct val="100000"/>
              </a:lnSpc>
              <a:spcBef>
                <a:spcPts val="0"/>
              </a:spcBef>
              <a:buClr>
                <a:srgbClr val="008692"/>
              </a:buClr>
              <a:buSzPct val="120000"/>
              <a:buFont typeface="Arial"/>
              <a:buChar char="•"/>
            </a:pPr>
            <a:r>
              <a:rPr lang="en-GB" sz="1800" dirty="0">
                <a:latin typeface="Roboto" panose="02000000000000000000" pitchFamily="2" charset="0"/>
                <a:ea typeface="Roboto" panose="02000000000000000000" pitchFamily="2" charset="0"/>
                <a:cs typeface="Roboto" panose="02000000000000000000" pitchFamily="2" charset="0"/>
                <a:sym typeface="Arial"/>
              </a:rPr>
              <a:t>may vary in their local policies, the resources to which they provide access and the infrastructure on which they are built</a:t>
            </a:r>
            <a:endParaRPr lang="en-GB" sz="1800" dirty="0">
              <a:latin typeface="Roboto" panose="02000000000000000000" pitchFamily="2" charset="0"/>
              <a:ea typeface="Roboto" panose="02000000000000000000" pitchFamily="2" charset="0"/>
              <a:cs typeface="Roboto" panose="02000000000000000000" pitchFamily="2" charset="0"/>
            </a:endParaRPr>
          </a:p>
          <a:p>
            <a:pPr marL="11112" lvl="0" indent="0" algn="l" rtl="0">
              <a:lnSpc>
                <a:spcPct val="100000"/>
              </a:lnSpc>
              <a:spcBef>
                <a:spcPts val="0"/>
              </a:spcBef>
              <a:spcAft>
                <a:spcPts val="0"/>
              </a:spcAft>
              <a:buSzPts val="1500"/>
              <a:buNone/>
            </a:pPr>
            <a:endParaRPr lang="en-GB" sz="1800" b="1" dirty="0">
              <a:latin typeface="Roboto" panose="02000000000000000000" pitchFamily="2" charset="0"/>
              <a:ea typeface="Roboto" panose="02000000000000000000" pitchFamily="2" charset="0"/>
              <a:cs typeface="Roboto" panose="02000000000000000000" pitchFamily="2" charset="0"/>
              <a:sym typeface="Arial"/>
            </a:endParaRPr>
          </a:p>
          <a:p>
            <a:pPr marL="11112" lvl="0" indent="0" algn="l" rtl="0">
              <a:lnSpc>
                <a:spcPct val="100000"/>
              </a:lnSpc>
              <a:spcBef>
                <a:spcPts val="0"/>
              </a:spcBef>
              <a:spcAft>
                <a:spcPts val="0"/>
              </a:spcAft>
              <a:buSzPts val="1500"/>
              <a:buNone/>
            </a:pPr>
            <a:r>
              <a:rPr lang="en-GB" sz="1800" b="1" noProof="0" dirty="0">
                <a:latin typeface="Roboto" panose="02000000000000000000" pitchFamily="2" charset="0"/>
                <a:ea typeface="Roboto" panose="02000000000000000000" pitchFamily="2" charset="0"/>
                <a:cs typeface="Roboto" panose="02000000000000000000" pitchFamily="2" charset="0"/>
                <a:sym typeface="Arial"/>
              </a:rPr>
              <a:t>Initiatives (European, national, regional, institutional or thematic) may join the EOSC Federation and become EOSC Nodes when they meet the requirements listed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5">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5">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a:extLst>
              <a:ext uri="{FF2B5EF4-FFF2-40B4-BE49-F238E27FC236}">
                <a16:creationId xmlns:a16="http://schemas.microsoft.com/office/drawing/2014/main" id="{8A565A40-F413-9131-6453-39D954255C8C}"/>
              </a:ext>
            </a:extLst>
          </p:cNvPr>
          <p:cNvSpPr>
            <a:spLocks noGrp="1"/>
          </p:cNvSpPr>
          <p:nvPr>
            <p:ph type="title"/>
          </p:nvPr>
        </p:nvSpPr>
        <p:spPr>
          <a:xfrm>
            <a:off x="1721738" y="247063"/>
            <a:ext cx="9830179" cy="603887"/>
          </a:xfrm>
        </p:spPr>
        <p:txBody>
          <a:bodyPr>
            <a:normAutofit/>
          </a:bodyPr>
          <a:lstStyle/>
          <a:p>
            <a:r>
              <a:rPr lang="en-GB" noProof="0" dirty="0"/>
              <a:t>Evolution of Node Concept in </a:t>
            </a:r>
            <a:r>
              <a:rPr lang="en-GB" b="1" noProof="0" dirty="0"/>
              <a:t>2024</a:t>
            </a:r>
          </a:p>
        </p:txBody>
      </p:sp>
      <p:grpSp>
        <p:nvGrpSpPr>
          <p:cNvPr id="36" name="Group 35">
            <a:extLst>
              <a:ext uri="{FF2B5EF4-FFF2-40B4-BE49-F238E27FC236}">
                <a16:creationId xmlns:a16="http://schemas.microsoft.com/office/drawing/2014/main" id="{23B4B4E3-0542-C101-130C-172D8A4C205C}"/>
              </a:ext>
            </a:extLst>
          </p:cNvPr>
          <p:cNvGrpSpPr/>
          <p:nvPr/>
        </p:nvGrpSpPr>
        <p:grpSpPr>
          <a:xfrm>
            <a:off x="278690" y="1354143"/>
            <a:ext cx="2048690" cy="5170482"/>
            <a:chOff x="278690" y="1354143"/>
            <a:chExt cx="2048690" cy="5170482"/>
          </a:xfrm>
        </p:grpSpPr>
        <p:sp>
          <p:nvSpPr>
            <p:cNvPr id="5" name="Freeform 4">
              <a:extLst>
                <a:ext uri="{FF2B5EF4-FFF2-40B4-BE49-F238E27FC236}">
                  <a16:creationId xmlns:a16="http://schemas.microsoft.com/office/drawing/2014/main" id="{0D2CC3D3-8783-A393-C429-79EA470C412C}"/>
                </a:ext>
              </a:extLst>
            </p:cNvPr>
            <p:cNvSpPr/>
            <p:nvPr/>
          </p:nvSpPr>
          <p:spPr>
            <a:xfrm>
              <a:off x="309503" y="2753155"/>
              <a:ext cx="1748523" cy="1049114"/>
            </a:xfrm>
            <a:custGeom>
              <a:avLst/>
              <a:gdLst>
                <a:gd name="connsiteX0" fmla="*/ 0 w 1748523"/>
                <a:gd name="connsiteY0" fmla="*/ 104911 h 1049114"/>
                <a:gd name="connsiteX1" fmla="*/ 104911 w 1748523"/>
                <a:gd name="connsiteY1" fmla="*/ 0 h 1049114"/>
                <a:gd name="connsiteX2" fmla="*/ 1643612 w 1748523"/>
                <a:gd name="connsiteY2" fmla="*/ 0 h 1049114"/>
                <a:gd name="connsiteX3" fmla="*/ 1748523 w 1748523"/>
                <a:gd name="connsiteY3" fmla="*/ 104911 h 1049114"/>
                <a:gd name="connsiteX4" fmla="*/ 1748523 w 1748523"/>
                <a:gd name="connsiteY4" fmla="*/ 944203 h 1049114"/>
                <a:gd name="connsiteX5" fmla="*/ 1643612 w 1748523"/>
                <a:gd name="connsiteY5" fmla="*/ 1049114 h 1049114"/>
                <a:gd name="connsiteX6" fmla="*/ 104911 w 1748523"/>
                <a:gd name="connsiteY6" fmla="*/ 1049114 h 1049114"/>
                <a:gd name="connsiteX7" fmla="*/ 0 w 1748523"/>
                <a:gd name="connsiteY7" fmla="*/ 944203 h 1049114"/>
                <a:gd name="connsiteX8" fmla="*/ 0 w 1748523"/>
                <a:gd name="connsiteY8" fmla="*/ 104911 h 104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523" h="1049114">
                  <a:moveTo>
                    <a:pt x="0" y="104911"/>
                  </a:moveTo>
                  <a:cubicBezTo>
                    <a:pt x="0" y="46970"/>
                    <a:pt x="46970" y="0"/>
                    <a:pt x="104911" y="0"/>
                  </a:cubicBezTo>
                  <a:lnTo>
                    <a:pt x="1643612" y="0"/>
                  </a:lnTo>
                  <a:cubicBezTo>
                    <a:pt x="1701553" y="0"/>
                    <a:pt x="1748523" y="46970"/>
                    <a:pt x="1748523" y="104911"/>
                  </a:cubicBezTo>
                  <a:lnTo>
                    <a:pt x="1748523" y="944203"/>
                  </a:lnTo>
                  <a:cubicBezTo>
                    <a:pt x="1748523" y="1002144"/>
                    <a:pt x="1701553" y="1049114"/>
                    <a:pt x="1643612" y="1049114"/>
                  </a:cubicBezTo>
                  <a:lnTo>
                    <a:pt x="104911" y="1049114"/>
                  </a:lnTo>
                  <a:cubicBezTo>
                    <a:pt x="46970" y="1049114"/>
                    <a:pt x="0" y="1002144"/>
                    <a:pt x="0" y="944203"/>
                  </a:cubicBezTo>
                  <a:lnTo>
                    <a:pt x="0" y="104911"/>
                  </a:lnTo>
                  <a:close/>
                </a:path>
              </a:pathLst>
            </a:custGeom>
            <a:solidFill>
              <a:srgbClr val="008691"/>
            </a:solidFill>
            <a:ln>
              <a:solidFill>
                <a:srgbClr val="00869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9787" tIns="129787" rIns="129787" bIns="12978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
                  <a:srgbClr val="000000"/>
                </a:buClr>
                <a:buSzTx/>
                <a:buFont typeface="Arial"/>
                <a:buNone/>
                <a:tabLst/>
                <a:defRPr/>
              </a:pPr>
              <a:r>
                <a:rPr kumimoji="0" lang="en-GB" sz="2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sym typeface="Arial"/>
                </a:rPr>
                <a:t>January</a:t>
              </a:r>
            </a:p>
          </p:txBody>
        </p:sp>
        <p:sp>
          <p:nvSpPr>
            <p:cNvPr id="10" name="Rectangle 9">
              <a:extLst>
                <a:ext uri="{FF2B5EF4-FFF2-40B4-BE49-F238E27FC236}">
                  <a16:creationId xmlns:a16="http://schemas.microsoft.com/office/drawing/2014/main" id="{1BD36E05-69BF-3017-E514-9BD69B90B2E8}"/>
                </a:ext>
              </a:extLst>
            </p:cNvPr>
            <p:cNvSpPr/>
            <p:nvPr/>
          </p:nvSpPr>
          <p:spPr>
            <a:xfrm>
              <a:off x="336599" y="4053878"/>
              <a:ext cx="1714939" cy="2470747"/>
            </a:xfrm>
            <a:prstGeom prst="rect">
              <a:avLst/>
            </a:prstGeom>
            <a:solidFill>
              <a:schemeClr val="bg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BE" sz="1700" b="0" i="0" u="none" strike="noStrike" kern="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rPr>
                <a:t>16/17 January: </a:t>
              </a:r>
              <a:r>
                <a:rPr kumimoji="0" lang="en-BE" sz="17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rPr>
                <a:t>2 Community  webinars</a:t>
              </a:r>
            </a:p>
          </p:txBody>
        </p:sp>
        <p:pic>
          <p:nvPicPr>
            <p:cNvPr id="9" name="Picture 8">
              <a:extLst>
                <a:ext uri="{FF2B5EF4-FFF2-40B4-BE49-F238E27FC236}">
                  <a16:creationId xmlns:a16="http://schemas.microsoft.com/office/drawing/2014/main" id="{DF5C2F0A-5EA5-893E-9668-7D59C35977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8690" y="1354143"/>
              <a:ext cx="2048690" cy="1170473"/>
            </a:xfrm>
            <a:prstGeom prst="rect">
              <a:avLst/>
            </a:prstGeom>
          </p:spPr>
        </p:pic>
      </p:grpSp>
      <p:grpSp>
        <p:nvGrpSpPr>
          <p:cNvPr id="38" name="Group 37">
            <a:extLst>
              <a:ext uri="{FF2B5EF4-FFF2-40B4-BE49-F238E27FC236}">
                <a16:creationId xmlns:a16="http://schemas.microsoft.com/office/drawing/2014/main" id="{A0C58C89-1687-E6E7-9FD6-E0AB1F3756C8}"/>
              </a:ext>
            </a:extLst>
          </p:cNvPr>
          <p:cNvGrpSpPr/>
          <p:nvPr/>
        </p:nvGrpSpPr>
        <p:grpSpPr>
          <a:xfrm>
            <a:off x="4680812" y="1341438"/>
            <a:ext cx="2722070" cy="5183187"/>
            <a:chOff x="4680812" y="1341438"/>
            <a:chExt cx="2722070" cy="5183187"/>
          </a:xfrm>
        </p:grpSpPr>
        <p:sp>
          <p:nvSpPr>
            <p:cNvPr id="15" name="Freeform 14">
              <a:extLst>
                <a:ext uri="{FF2B5EF4-FFF2-40B4-BE49-F238E27FC236}">
                  <a16:creationId xmlns:a16="http://schemas.microsoft.com/office/drawing/2014/main" id="{FFFCFAB2-62F5-47EA-B322-14D23A95C935}"/>
                </a:ext>
              </a:extLst>
            </p:cNvPr>
            <p:cNvSpPr/>
            <p:nvPr/>
          </p:nvSpPr>
          <p:spPr>
            <a:xfrm>
              <a:off x="4680812" y="3060895"/>
              <a:ext cx="370687" cy="433633"/>
            </a:xfrm>
            <a:custGeom>
              <a:avLst/>
              <a:gdLst>
                <a:gd name="connsiteX0" fmla="*/ 0 w 370687"/>
                <a:gd name="connsiteY0" fmla="*/ 86727 h 433633"/>
                <a:gd name="connsiteX1" fmla="*/ 185344 w 370687"/>
                <a:gd name="connsiteY1" fmla="*/ 86727 h 433633"/>
                <a:gd name="connsiteX2" fmla="*/ 185344 w 370687"/>
                <a:gd name="connsiteY2" fmla="*/ 0 h 433633"/>
                <a:gd name="connsiteX3" fmla="*/ 370687 w 370687"/>
                <a:gd name="connsiteY3" fmla="*/ 216817 h 433633"/>
                <a:gd name="connsiteX4" fmla="*/ 185344 w 370687"/>
                <a:gd name="connsiteY4" fmla="*/ 433633 h 433633"/>
                <a:gd name="connsiteX5" fmla="*/ 185344 w 370687"/>
                <a:gd name="connsiteY5" fmla="*/ 346906 h 433633"/>
                <a:gd name="connsiteX6" fmla="*/ 0 w 370687"/>
                <a:gd name="connsiteY6" fmla="*/ 346906 h 433633"/>
                <a:gd name="connsiteX7" fmla="*/ 0 w 370687"/>
                <a:gd name="connsiteY7" fmla="*/ 86727 h 4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687" h="433633">
                  <a:moveTo>
                    <a:pt x="0" y="86727"/>
                  </a:moveTo>
                  <a:lnTo>
                    <a:pt x="185344" y="86727"/>
                  </a:lnTo>
                  <a:lnTo>
                    <a:pt x="185344" y="0"/>
                  </a:lnTo>
                  <a:lnTo>
                    <a:pt x="370687" y="216817"/>
                  </a:lnTo>
                  <a:lnTo>
                    <a:pt x="185344" y="433633"/>
                  </a:lnTo>
                  <a:lnTo>
                    <a:pt x="185344" y="346906"/>
                  </a:lnTo>
                  <a:lnTo>
                    <a:pt x="0" y="346906"/>
                  </a:lnTo>
                  <a:lnTo>
                    <a:pt x="0" y="86727"/>
                  </a:lnTo>
                  <a:close/>
                </a:path>
              </a:pathLst>
            </a:custGeom>
            <a:solidFill>
              <a:schemeClr val="bg2">
                <a:lumMod val="50000"/>
              </a:schemeClr>
            </a:solidFill>
            <a:ln>
              <a:solidFill>
                <a:schemeClr val="bg2">
                  <a:lumMod val="50000"/>
                </a:schemeClr>
              </a:solidFill>
            </a:ln>
          </p:spPr>
          <p:style>
            <a:lnRef idx="0">
              <a:scrgbClr r="0" g="0" b="0"/>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86727" rIns="111206" bIns="86727" numCol="1" spcCol="1270" anchor="ctr" anchorCtr="0">
              <a:noAutofit/>
            </a:bodyPr>
            <a:lstStyle/>
            <a:p>
              <a:pPr marL="0" marR="0" lvl="0" indent="0" algn="ctr" defTabSz="844550" rtl="0" eaLnBrk="1" fontAlgn="auto" latinLnBrk="0" hangingPunct="1">
                <a:lnSpc>
                  <a:spcPct val="90000"/>
                </a:lnSpc>
                <a:spcBef>
                  <a:spcPct val="0"/>
                </a:spcBef>
                <a:spcAft>
                  <a:spcPct val="35000"/>
                </a:spcAft>
                <a:buClr>
                  <a:srgbClr val="000000"/>
                </a:buClr>
                <a:buSzTx/>
                <a:buFont typeface="Arial"/>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2" name="Freeform 21">
              <a:extLst>
                <a:ext uri="{FF2B5EF4-FFF2-40B4-BE49-F238E27FC236}">
                  <a16:creationId xmlns:a16="http://schemas.microsoft.com/office/drawing/2014/main" id="{F60574AD-6C57-11D6-BDEA-A50192017DE5}"/>
                </a:ext>
              </a:extLst>
            </p:cNvPr>
            <p:cNvSpPr/>
            <p:nvPr/>
          </p:nvSpPr>
          <p:spPr>
            <a:xfrm>
              <a:off x="5205370" y="2753155"/>
              <a:ext cx="1748523" cy="1049114"/>
            </a:xfrm>
            <a:custGeom>
              <a:avLst/>
              <a:gdLst>
                <a:gd name="connsiteX0" fmla="*/ 0 w 1748523"/>
                <a:gd name="connsiteY0" fmla="*/ 104911 h 1049114"/>
                <a:gd name="connsiteX1" fmla="*/ 104911 w 1748523"/>
                <a:gd name="connsiteY1" fmla="*/ 0 h 1049114"/>
                <a:gd name="connsiteX2" fmla="*/ 1643612 w 1748523"/>
                <a:gd name="connsiteY2" fmla="*/ 0 h 1049114"/>
                <a:gd name="connsiteX3" fmla="*/ 1748523 w 1748523"/>
                <a:gd name="connsiteY3" fmla="*/ 104911 h 1049114"/>
                <a:gd name="connsiteX4" fmla="*/ 1748523 w 1748523"/>
                <a:gd name="connsiteY4" fmla="*/ 944203 h 1049114"/>
                <a:gd name="connsiteX5" fmla="*/ 1643612 w 1748523"/>
                <a:gd name="connsiteY5" fmla="*/ 1049114 h 1049114"/>
                <a:gd name="connsiteX6" fmla="*/ 104911 w 1748523"/>
                <a:gd name="connsiteY6" fmla="*/ 1049114 h 1049114"/>
                <a:gd name="connsiteX7" fmla="*/ 0 w 1748523"/>
                <a:gd name="connsiteY7" fmla="*/ 944203 h 1049114"/>
                <a:gd name="connsiteX8" fmla="*/ 0 w 1748523"/>
                <a:gd name="connsiteY8" fmla="*/ 104911 h 104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523" h="1049114">
                  <a:moveTo>
                    <a:pt x="0" y="104911"/>
                  </a:moveTo>
                  <a:cubicBezTo>
                    <a:pt x="0" y="46970"/>
                    <a:pt x="46970" y="0"/>
                    <a:pt x="104911" y="0"/>
                  </a:cubicBezTo>
                  <a:lnTo>
                    <a:pt x="1643612" y="0"/>
                  </a:lnTo>
                  <a:cubicBezTo>
                    <a:pt x="1701553" y="0"/>
                    <a:pt x="1748523" y="46970"/>
                    <a:pt x="1748523" y="104911"/>
                  </a:cubicBezTo>
                  <a:lnTo>
                    <a:pt x="1748523" y="944203"/>
                  </a:lnTo>
                  <a:cubicBezTo>
                    <a:pt x="1748523" y="1002144"/>
                    <a:pt x="1701553" y="1049114"/>
                    <a:pt x="1643612" y="1049114"/>
                  </a:cubicBezTo>
                  <a:lnTo>
                    <a:pt x="104911" y="1049114"/>
                  </a:lnTo>
                  <a:cubicBezTo>
                    <a:pt x="46970" y="1049114"/>
                    <a:pt x="0" y="1002144"/>
                    <a:pt x="0" y="944203"/>
                  </a:cubicBezTo>
                  <a:lnTo>
                    <a:pt x="0" y="104911"/>
                  </a:lnTo>
                  <a:close/>
                </a:path>
              </a:pathLst>
            </a:custGeom>
            <a:solidFill>
              <a:srgbClr val="008691"/>
            </a:solidFill>
            <a:ln>
              <a:solidFill>
                <a:srgbClr val="00869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9787" tIns="129787" rIns="129787" bIns="12978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
                  <a:srgbClr val="000000"/>
                </a:buClr>
                <a:buSzTx/>
                <a:buFont typeface="Arial"/>
                <a:buNone/>
                <a:tabLst/>
                <a:defRPr/>
              </a:pPr>
              <a:r>
                <a:rPr kumimoji="0" lang="en-GB" sz="2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sym typeface="Arial"/>
                </a:rPr>
                <a:t>March</a:t>
              </a:r>
            </a:p>
          </p:txBody>
        </p:sp>
        <p:sp>
          <p:nvSpPr>
            <p:cNvPr id="14" name="Rectangle 13">
              <a:extLst>
                <a:ext uri="{FF2B5EF4-FFF2-40B4-BE49-F238E27FC236}">
                  <a16:creationId xmlns:a16="http://schemas.microsoft.com/office/drawing/2014/main" id="{5304365F-8BCE-B3D1-958A-D7CEC7D227A9}"/>
                </a:ext>
              </a:extLst>
            </p:cNvPr>
            <p:cNvSpPr/>
            <p:nvPr/>
          </p:nvSpPr>
          <p:spPr>
            <a:xfrm>
              <a:off x="5229725" y="4034500"/>
              <a:ext cx="1714939" cy="2490125"/>
            </a:xfrm>
            <a:prstGeom prst="rect">
              <a:avLst/>
            </a:prstGeom>
            <a:solidFill>
              <a:schemeClr val="bg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700" b="0" i="0" u="none" strike="noStrike" kern="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rPr>
                <a:t>Discussion of EOSC Federation Handbook concept with EC and EOSC-SB Policy Group</a:t>
              </a:r>
              <a:endParaRPr kumimoji="0" lang="en-BE" sz="17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endParaRPr>
            </a:p>
          </p:txBody>
        </p:sp>
        <p:grpSp>
          <p:nvGrpSpPr>
            <p:cNvPr id="27" name="Group 26">
              <a:extLst>
                <a:ext uri="{FF2B5EF4-FFF2-40B4-BE49-F238E27FC236}">
                  <a16:creationId xmlns:a16="http://schemas.microsoft.com/office/drawing/2014/main" id="{20576A4F-5E10-1C87-4A32-5616A2B8E972}"/>
                </a:ext>
              </a:extLst>
            </p:cNvPr>
            <p:cNvGrpSpPr/>
            <p:nvPr/>
          </p:nvGrpSpPr>
          <p:grpSpPr>
            <a:xfrm>
              <a:off x="4858999" y="1341438"/>
              <a:ext cx="2543883" cy="1201909"/>
              <a:chOff x="4858999" y="1341438"/>
              <a:chExt cx="2543883" cy="1201909"/>
            </a:xfrm>
          </p:grpSpPr>
          <p:sp>
            <p:nvSpPr>
              <p:cNvPr id="17" name="Rectangle 16">
                <a:extLst>
                  <a:ext uri="{FF2B5EF4-FFF2-40B4-BE49-F238E27FC236}">
                    <a16:creationId xmlns:a16="http://schemas.microsoft.com/office/drawing/2014/main" id="{61C7A37B-7685-1B62-4134-378EFB4FD4F2}"/>
                  </a:ext>
                </a:extLst>
              </p:cNvPr>
              <p:cNvSpPr/>
              <p:nvPr/>
            </p:nvSpPr>
            <p:spPr>
              <a:xfrm>
                <a:off x="4858999" y="1341438"/>
                <a:ext cx="2543883" cy="1201909"/>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B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Picture 15" descr="A black text on a white background&#10;&#10;Description automatically generated">
                <a:extLst>
                  <a:ext uri="{FF2B5EF4-FFF2-40B4-BE49-F238E27FC236}">
                    <a16:creationId xmlns:a16="http://schemas.microsoft.com/office/drawing/2014/main" id="{E23FF526-35B4-2AAE-9A18-648A8009A2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1525" y="1734772"/>
                <a:ext cx="2441265" cy="467122"/>
              </a:xfrm>
              <a:prstGeom prst="rect">
                <a:avLst/>
              </a:prstGeom>
            </p:spPr>
          </p:pic>
        </p:grpSp>
      </p:grpSp>
      <p:grpSp>
        <p:nvGrpSpPr>
          <p:cNvPr id="39" name="Group 38">
            <a:extLst>
              <a:ext uri="{FF2B5EF4-FFF2-40B4-BE49-F238E27FC236}">
                <a16:creationId xmlns:a16="http://schemas.microsoft.com/office/drawing/2014/main" id="{DD9E6908-32F5-6956-AA69-6D356A65A8E1}"/>
              </a:ext>
            </a:extLst>
          </p:cNvPr>
          <p:cNvGrpSpPr/>
          <p:nvPr/>
        </p:nvGrpSpPr>
        <p:grpSpPr>
          <a:xfrm>
            <a:off x="7128746" y="938581"/>
            <a:ext cx="2296608" cy="5592896"/>
            <a:chOff x="7128746" y="938581"/>
            <a:chExt cx="2296608" cy="5592896"/>
          </a:xfrm>
        </p:grpSpPr>
        <p:sp>
          <p:nvSpPr>
            <p:cNvPr id="23" name="Freeform 22">
              <a:extLst>
                <a:ext uri="{FF2B5EF4-FFF2-40B4-BE49-F238E27FC236}">
                  <a16:creationId xmlns:a16="http://schemas.microsoft.com/office/drawing/2014/main" id="{FDE6F7D1-E5D4-06AE-97E1-32CC83829DC4}"/>
                </a:ext>
              </a:extLst>
            </p:cNvPr>
            <p:cNvSpPr/>
            <p:nvPr/>
          </p:nvSpPr>
          <p:spPr>
            <a:xfrm>
              <a:off x="7128746" y="3060895"/>
              <a:ext cx="370687" cy="433633"/>
            </a:xfrm>
            <a:custGeom>
              <a:avLst/>
              <a:gdLst>
                <a:gd name="connsiteX0" fmla="*/ 0 w 370687"/>
                <a:gd name="connsiteY0" fmla="*/ 86727 h 433633"/>
                <a:gd name="connsiteX1" fmla="*/ 185344 w 370687"/>
                <a:gd name="connsiteY1" fmla="*/ 86727 h 433633"/>
                <a:gd name="connsiteX2" fmla="*/ 185344 w 370687"/>
                <a:gd name="connsiteY2" fmla="*/ 0 h 433633"/>
                <a:gd name="connsiteX3" fmla="*/ 370687 w 370687"/>
                <a:gd name="connsiteY3" fmla="*/ 216817 h 433633"/>
                <a:gd name="connsiteX4" fmla="*/ 185344 w 370687"/>
                <a:gd name="connsiteY4" fmla="*/ 433633 h 433633"/>
                <a:gd name="connsiteX5" fmla="*/ 185344 w 370687"/>
                <a:gd name="connsiteY5" fmla="*/ 346906 h 433633"/>
                <a:gd name="connsiteX6" fmla="*/ 0 w 370687"/>
                <a:gd name="connsiteY6" fmla="*/ 346906 h 433633"/>
                <a:gd name="connsiteX7" fmla="*/ 0 w 370687"/>
                <a:gd name="connsiteY7" fmla="*/ 86727 h 4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687" h="433633">
                  <a:moveTo>
                    <a:pt x="0" y="86727"/>
                  </a:moveTo>
                  <a:lnTo>
                    <a:pt x="185344" y="86727"/>
                  </a:lnTo>
                  <a:lnTo>
                    <a:pt x="185344" y="0"/>
                  </a:lnTo>
                  <a:lnTo>
                    <a:pt x="370687" y="216817"/>
                  </a:lnTo>
                  <a:lnTo>
                    <a:pt x="185344" y="433633"/>
                  </a:lnTo>
                  <a:lnTo>
                    <a:pt x="185344" y="346906"/>
                  </a:lnTo>
                  <a:lnTo>
                    <a:pt x="0" y="346906"/>
                  </a:lnTo>
                  <a:lnTo>
                    <a:pt x="0" y="86727"/>
                  </a:lnTo>
                  <a:close/>
                </a:path>
              </a:pathLst>
            </a:custGeom>
            <a:solidFill>
              <a:schemeClr val="bg2">
                <a:lumMod val="50000"/>
              </a:schemeClr>
            </a:solidFill>
            <a:ln>
              <a:solidFill>
                <a:schemeClr val="bg2">
                  <a:lumMod val="50000"/>
                </a:schemeClr>
              </a:solidFill>
            </a:ln>
          </p:spPr>
          <p:style>
            <a:lnRef idx="0">
              <a:scrgbClr r="0" g="0" b="0"/>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86727" rIns="111206" bIns="86727" numCol="1" spcCol="1270" anchor="ctr" anchorCtr="0">
              <a:noAutofit/>
            </a:bodyPr>
            <a:lstStyle/>
            <a:p>
              <a:pPr marL="0" marR="0" lvl="0" indent="0" algn="ctr" defTabSz="844550" rtl="0" eaLnBrk="1" fontAlgn="auto" latinLnBrk="0" hangingPunct="1">
                <a:lnSpc>
                  <a:spcPct val="90000"/>
                </a:lnSpc>
                <a:spcBef>
                  <a:spcPct val="0"/>
                </a:spcBef>
                <a:spcAft>
                  <a:spcPct val="35000"/>
                </a:spcAft>
                <a:buClr>
                  <a:srgbClr val="000000"/>
                </a:buClr>
                <a:buSzTx/>
                <a:buFont typeface="Arial"/>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4" name="Freeform 23">
              <a:extLst>
                <a:ext uri="{FF2B5EF4-FFF2-40B4-BE49-F238E27FC236}">
                  <a16:creationId xmlns:a16="http://schemas.microsoft.com/office/drawing/2014/main" id="{2A8D17CC-DEC6-03C7-D3EA-E2014F32686F}"/>
                </a:ext>
              </a:extLst>
            </p:cNvPr>
            <p:cNvSpPr/>
            <p:nvPr/>
          </p:nvSpPr>
          <p:spPr>
            <a:xfrm>
              <a:off x="7653303" y="2753155"/>
              <a:ext cx="1748523" cy="1049114"/>
            </a:xfrm>
            <a:custGeom>
              <a:avLst/>
              <a:gdLst>
                <a:gd name="connsiteX0" fmla="*/ 0 w 1748523"/>
                <a:gd name="connsiteY0" fmla="*/ 104911 h 1049114"/>
                <a:gd name="connsiteX1" fmla="*/ 104911 w 1748523"/>
                <a:gd name="connsiteY1" fmla="*/ 0 h 1049114"/>
                <a:gd name="connsiteX2" fmla="*/ 1643612 w 1748523"/>
                <a:gd name="connsiteY2" fmla="*/ 0 h 1049114"/>
                <a:gd name="connsiteX3" fmla="*/ 1748523 w 1748523"/>
                <a:gd name="connsiteY3" fmla="*/ 104911 h 1049114"/>
                <a:gd name="connsiteX4" fmla="*/ 1748523 w 1748523"/>
                <a:gd name="connsiteY4" fmla="*/ 944203 h 1049114"/>
                <a:gd name="connsiteX5" fmla="*/ 1643612 w 1748523"/>
                <a:gd name="connsiteY5" fmla="*/ 1049114 h 1049114"/>
                <a:gd name="connsiteX6" fmla="*/ 104911 w 1748523"/>
                <a:gd name="connsiteY6" fmla="*/ 1049114 h 1049114"/>
                <a:gd name="connsiteX7" fmla="*/ 0 w 1748523"/>
                <a:gd name="connsiteY7" fmla="*/ 944203 h 1049114"/>
                <a:gd name="connsiteX8" fmla="*/ 0 w 1748523"/>
                <a:gd name="connsiteY8" fmla="*/ 104911 h 104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523" h="1049114">
                  <a:moveTo>
                    <a:pt x="0" y="104911"/>
                  </a:moveTo>
                  <a:cubicBezTo>
                    <a:pt x="0" y="46970"/>
                    <a:pt x="46970" y="0"/>
                    <a:pt x="104911" y="0"/>
                  </a:cubicBezTo>
                  <a:lnTo>
                    <a:pt x="1643612" y="0"/>
                  </a:lnTo>
                  <a:cubicBezTo>
                    <a:pt x="1701553" y="0"/>
                    <a:pt x="1748523" y="46970"/>
                    <a:pt x="1748523" y="104911"/>
                  </a:cubicBezTo>
                  <a:lnTo>
                    <a:pt x="1748523" y="944203"/>
                  </a:lnTo>
                  <a:cubicBezTo>
                    <a:pt x="1748523" y="1002144"/>
                    <a:pt x="1701553" y="1049114"/>
                    <a:pt x="1643612" y="1049114"/>
                  </a:cubicBezTo>
                  <a:lnTo>
                    <a:pt x="104911" y="1049114"/>
                  </a:lnTo>
                  <a:cubicBezTo>
                    <a:pt x="46970" y="1049114"/>
                    <a:pt x="0" y="1002144"/>
                    <a:pt x="0" y="944203"/>
                  </a:cubicBezTo>
                  <a:lnTo>
                    <a:pt x="0" y="104911"/>
                  </a:lnTo>
                  <a:close/>
                </a:path>
              </a:pathLst>
            </a:custGeom>
            <a:solidFill>
              <a:schemeClr val="bg2">
                <a:lumMod val="75000"/>
              </a:schemeClr>
            </a:solidFill>
            <a:ln>
              <a:solidFill>
                <a:schemeClr val="bg2">
                  <a:lumMod val="50000"/>
                </a:schemeClr>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9787" tIns="129787" rIns="129787" bIns="12978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
                  <a:srgbClr val="000000"/>
                </a:buClr>
                <a:buSzTx/>
                <a:buFont typeface="Arial"/>
                <a:buNone/>
                <a:tabLst/>
                <a:defRPr/>
              </a:pPr>
              <a:r>
                <a:rPr kumimoji="0" lang="en-GB" sz="2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sym typeface="Arial"/>
                </a:rPr>
                <a:t>April</a:t>
              </a:r>
            </a:p>
          </p:txBody>
        </p:sp>
        <p:sp>
          <p:nvSpPr>
            <p:cNvPr id="11" name="Rectangle 10">
              <a:extLst>
                <a:ext uri="{FF2B5EF4-FFF2-40B4-BE49-F238E27FC236}">
                  <a16:creationId xmlns:a16="http://schemas.microsoft.com/office/drawing/2014/main" id="{C54FA447-C08E-5D7D-F76A-72F2016C9A44}"/>
                </a:ext>
              </a:extLst>
            </p:cNvPr>
            <p:cNvSpPr/>
            <p:nvPr/>
          </p:nvSpPr>
          <p:spPr>
            <a:xfrm>
              <a:off x="7710415" y="4041352"/>
              <a:ext cx="1714939" cy="2490125"/>
            </a:xfrm>
            <a:prstGeom prst="rect">
              <a:avLst/>
            </a:prstGeom>
            <a:solidFill>
              <a:schemeClr val="bg1"/>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E" sz="1700" b="0" i="0" u="none" strike="noStrike" kern="1200" cap="none" spc="0" normalizeH="0" baseline="0" noProof="0" dirty="0">
                  <a:ln>
                    <a:noFill/>
                  </a:ln>
                  <a:solidFill>
                    <a:srgbClr val="E7E6E6">
                      <a:lumMod val="25000"/>
                    </a:srgbClr>
                  </a:solidFill>
                  <a:effectLst/>
                  <a:uLnTx/>
                  <a:uFillTx/>
                  <a:latin typeface="Roboto" panose="02000000000000000000" pitchFamily="2" charset="0"/>
                  <a:ea typeface="Roboto" panose="02000000000000000000" pitchFamily="2" charset="0"/>
                  <a:cs typeface="+mn-cs"/>
                  <a:sym typeface="Arial"/>
                </a:rPr>
                <a:t>Presentation of “Minimum requirements of Nodes” draft at European Tripartite Event, 16 April</a:t>
              </a:r>
            </a:p>
          </p:txBody>
        </p:sp>
        <p:pic>
          <p:nvPicPr>
            <p:cNvPr id="18" name="Picture 17" descr="A diagram of people connected to each other&#10;&#10;Description automatically generated">
              <a:extLst>
                <a:ext uri="{FF2B5EF4-FFF2-40B4-BE49-F238E27FC236}">
                  <a16:creationId xmlns:a16="http://schemas.microsoft.com/office/drawing/2014/main" id="{A433CB21-4D13-DC52-7921-E49C269877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78589" y="938581"/>
              <a:ext cx="1473842" cy="1586035"/>
            </a:xfrm>
            <a:prstGeom prst="rect">
              <a:avLst/>
            </a:prstGeom>
            <a:ln>
              <a:solidFill>
                <a:schemeClr val="bg1">
                  <a:lumMod val="50000"/>
                </a:schemeClr>
              </a:solidFill>
            </a:ln>
          </p:spPr>
        </p:pic>
      </p:grpSp>
      <p:grpSp>
        <p:nvGrpSpPr>
          <p:cNvPr id="37" name="Group 36">
            <a:extLst>
              <a:ext uri="{FF2B5EF4-FFF2-40B4-BE49-F238E27FC236}">
                <a16:creationId xmlns:a16="http://schemas.microsoft.com/office/drawing/2014/main" id="{7B297AEB-8383-0A7D-BB1D-B43325F773B5}"/>
              </a:ext>
            </a:extLst>
          </p:cNvPr>
          <p:cNvGrpSpPr/>
          <p:nvPr/>
        </p:nvGrpSpPr>
        <p:grpSpPr>
          <a:xfrm>
            <a:off x="2232879" y="1354143"/>
            <a:ext cx="2290272" cy="5170482"/>
            <a:chOff x="2232879" y="1354143"/>
            <a:chExt cx="2290272" cy="5170482"/>
          </a:xfrm>
        </p:grpSpPr>
        <p:sp>
          <p:nvSpPr>
            <p:cNvPr id="6" name="Freeform 5">
              <a:extLst>
                <a:ext uri="{FF2B5EF4-FFF2-40B4-BE49-F238E27FC236}">
                  <a16:creationId xmlns:a16="http://schemas.microsoft.com/office/drawing/2014/main" id="{01538157-ABEF-A842-1581-B029F4F6415A}"/>
                </a:ext>
              </a:extLst>
            </p:cNvPr>
            <p:cNvSpPr/>
            <p:nvPr/>
          </p:nvSpPr>
          <p:spPr>
            <a:xfrm>
              <a:off x="2232879" y="3060895"/>
              <a:ext cx="370687" cy="433633"/>
            </a:xfrm>
            <a:custGeom>
              <a:avLst/>
              <a:gdLst>
                <a:gd name="connsiteX0" fmla="*/ 0 w 370687"/>
                <a:gd name="connsiteY0" fmla="*/ 86727 h 433633"/>
                <a:gd name="connsiteX1" fmla="*/ 185344 w 370687"/>
                <a:gd name="connsiteY1" fmla="*/ 86727 h 433633"/>
                <a:gd name="connsiteX2" fmla="*/ 185344 w 370687"/>
                <a:gd name="connsiteY2" fmla="*/ 0 h 433633"/>
                <a:gd name="connsiteX3" fmla="*/ 370687 w 370687"/>
                <a:gd name="connsiteY3" fmla="*/ 216817 h 433633"/>
                <a:gd name="connsiteX4" fmla="*/ 185344 w 370687"/>
                <a:gd name="connsiteY4" fmla="*/ 433633 h 433633"/>
                <a:gd name="connsiteX5" fmla="*/ 185344 w 370687"/>
                <a:gd name="connsiteY5" fmla="*/ 346906 h 433633"/>
                <a:gd name="connsiteX6" fmla="*/ 0 w 370687"/>
                <a:gd name="connsiteY6" fmla="*/ 346906 h 433633"/>
                <a:gd name="connsiteX7" fmla="*/ 0 w 370687"/>
                <a:gd name="connsiteY7" fmla="*/ 86727 h 4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687" h="433633">
                  <a:moveTo>
                    <a:pt x="0" y="86727"/>
                  </a:moveTo>
                  <a:lnTo>
                    <a:pt x="185344" y="86727"/>
                  </a:lnTo>
                  <a:lnTo>
                    <a:pt x="185344" y="0"/>
                  </a:lnTo>
                  <a:lnTo>
                    <a:pt x="370687" y="216817"/>
                  </a:lnTo>
                  <a:lnTo>
                    <a:pt x="185344" y="433633"/>
                  </a:lnTo>
                  <a:lnTo>
                    <a:pt x="185344" y="346906"/>
                  </a:lnTo>
                  <a:lnTo>
                    <a:pt x="0" y="346906"/>
                  </a:lnTo>
                  <a:lnTo>
                    <a:pt x="0" y="86727"/>
                  </a:lnTo>
                  <a:close/>
                </a:path>
              </a:pathLst>
            </a:custGeom>
            <a:solidFill>
              <a:schemeClr val="bg2">
                <a:lumMod val="50000"/>
              </a:schemeClr>
            </a:solidFill>
            <a:ln>
              <a:solidFill>
                <a:schemeClr val="bg2">
                  <a:lumMod val="50000"/>
                </a:schemeClr>
              </a:solidFill>
            </a:ln>
          </p:spPr>
          <p:style>
            <a:lnRef idx="0">
              <a:scrgbClr r="0" g="0" b="0"/>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86727" rIns="111206" bIns="86727" numCol="1" spcCol="1270" anchor="ctr" anchorCtr="0">
              <a:noAutofit/>
            </a:bodyPr>
            <a:lstStyle/>
            <a:p>
              <a:pPr marL="0" marR="0" lvl="0" indent="0" algn="ctr" defTabSz="844550" rtl="0" eaLnBrk="1" fontAlgn="auto" latinLnBrk="0" hangingPunct="1">
                <a:lnSpc>
                  <a:spcPct val="90000"/>
                </a:lnSpc>
                <a:spcBef>
                  <a:spcPct val="0"/>
                </a:spcBef>
                <a:spcAft>
                  <a:spcPct val="35000"/>
                </a:spcAft>
                <a:buClr>
                  <a:srgbClr val="000000"/>
                </a:buClr>
                <a:buSzTx/>
                <a:buFont typeface="Arial"/>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7" name="Freeform 6">
              <a:extLst>
                <a:ext uri="{FF2B5EF4-FFF2-40B4-BE49-F238E27FC236}">
                  <a16:creationId xmlns:a16="http://schemas.microsoft.com/office/drawing/2014/main" id="{065B2B40-34FD-EB26-AC2F-4E44D48181F9}"/>
                </a:ext>
              </a:extLst>
            </p:cNvPr>
            <p:cNvSpPr/>
            <p:nvPr/>
          </p:nvSpPr>
          <p:spPr>
            <a:xfrm>
              <a:off x="2757436" y="2753155"/>
              <a:ext cx="1748523" cy="1049114"/>
            </a:xfrm>
            <a:custGeom>
              <a:avLst/>
              <a:gdLst>
                <a:gd name="connsiteX0" fmla="*/ 0 w 1748523"/>
                <a:gd name="connsiteY0" fmla="*/ 104911 h 1049114"/>
                <a:gd name="connsiteX1" fmla="*/ 104911 w 1748523"/>
                <a:gd name="connsiteY1" fmla="*/ 0 h 1049114"/>
                <a:gd name="connsiteX2" fmla="*/ 1643612 w 1748523"/>
                <a:gd name="connsiteY2" fmla="*/ 0 h 1049114"/>
                <a:gd name="connsiteX3" fmla="*/ 1748523 w 1748523"/>
                <a:gd name="connsiteY3" fmla="*/ 104911 h 1049114"/>
                <a:gd name="connsiteX4" fmla="*/ 1748523 w 1748523"/>
                <a:gd name="connsiteY4" fmla="*/ 944203 h 1049114"/>
                <a:gd name="connsiteX5" fmla="*/ 1643612 w 1748523"/>
                <a:gd name="connsiteY5" fmla="*/ 1049114 h 1049114"/>
                <a:gd name="connsiteX6" fmla="*/ 104911 w 1748523"/>
                <a:gd name="connsiteY6" fmla="*/ 1049114 h 1049114"/>
                <a:gd name="connsiteX7" fmla="*/ 0 w 1748523"/>
                <a:gd name="connsiteY7" fmla="*/ 944203 h 1049114"/>
                <a:gd name="connsiteX8" fmla="*/ 0 w 1748523"/>
                <a:gd name="connsiteY8" fmla="*/ 104911 h 104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523" h="1049114">
                  <a:moveTo>
                    <a:pt x="0" y="104911"/>
                  </a:moveTo>
                  <a:cubicBezTo>
                    <a:pt x="0" y="46970"/>
                    <a:pt x="46970" y="0"/>
                    <a:pt x="104911" y="0"/>
                  </a:cubicBezTo>
                  <a:lnTo>
                    <a:pt x="1643612" y="0"/>
                  </a:lnTo>
                  <a:cubicBezTo>
                    <a:pt x="1701553" y="0"/>
                    <a:pt x="1748523" y="46970"/>
                    <a:pt x="1748523" y="104911"/>
                  </a:cubicBezTo>
                  <a:lnTo>
                    <a:pt x="1748523" y="944203"/>
                  </a:lnTo>
                  <a:cubicBezTo>
                    <a:pt x="1748523" y="1002144"/>
                    <a:pt x="1701553" y="1049114"/>
                    <a:pt x="1643612" y="1049114"/>
                  </a:cubicBezTo>
                  <a:lnTo>
                    <a:pt x="104911" y="1049114"/>
                  </a:lnTo>
                  <a:cubicBezTo>
                    <a:pt x="46970" y="1049114"/>
                    <a:pt x="0" y="1002144"/>
                    <a:pt x="0" y="944203"/>
                  </a:cubicBezTo>
                  <a:lnTo>
                    <a:pt x="0" y="104911"/>
                  </a:lnTo>
                  <a:close/>
                </a:path>
              </a:pathLst>
            </a:custGeom>
            <a:solidFill>
              <a:schemeClr val="bg2">
                <a:lumMod val="75000"/>
              </a:schemeClr>
            </a:solidFill>
            <a:ln>
              <a:solidFill>
                <a:schemeClr val="bg2">
                  <a:lumMod val="25000"/>
                </a:schemeClr>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9787" tIns="129787" rIns="129787" bIns="129787" numCol="1" spcCol="1270" anchor="ctr" anchorCtr="0">
              <a:noAutofit/>
            </a:bodyPr>
            <a:lstStyle/>
            <a:p>
              <a:pPr marL="0" marR="0" lvl="0" indent="0" algn="ctr" defTabSz="1155700" rtl="0" eaLnBrk="1" fontAlgn="auto" latinLnBrk="0" hangingPunct="1">
                <a:lnSpc>
                  <a:spcPct val="90000"/>
                </a:lnSpc>
                <a:spcBef>
                  <a:spcPct val="0"/>
                </a:spcBef>
                <a:spcAft>
                  <a:spcPct val="35000"/>
                </a:spcAft>
                <a:buClr>
                  <a:srgbClr val="000000"/>
                </a:buClr>
                <a:buSzTx/>
                <a:buFont typeface="Arial"/>
                <a:buNone/>
                <a:tabLst/>
                <a:defRPr/>
              </a:pPr>
              <a:r>
                <a:rPr kumimoji="0" lang="en-GB" sz="2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sym typeface="Arial"/>
                </a:rPr>
                <a:t>February</a:t>
              </a:r>
            </a:p>
          </p:txBody>
        </p:sp>
        <p:sp>
          <p:nvSpPr>
            <p:cNvPr id="12" name="Rectangle 11">
              <a:extLst>
                <a:ext uri="{FF2B5EF4-FFF2-40B4-BE49-F238E27FC236}">
                  <a16:creationId xmlns:a16="http://schemas.microsoft.com/office/drawing/2014/main" id="{0C0517C7-D867-44FF-AF1C-51F87BEE28E3}"/>
                </a:ext>
              </a:extLst>
            </p:cNvPr>
            <p:cNvSpPr/>
            <p:nvPr/>
          </p:nvSpPr>
          <p:spPr>
            <a:xfrm>
              <a:off x="2795748" y="4071503"/>
              <a:ext cx="1714939" cy="2453122"/>
            </a:xfrm>
            <a:prstGeom prst="rect">
              <a:avLst/>
            </a:prstGeom>
            <a:solidFill>
              <a:schemeClr val="bg1"/>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E7E6E6">
                      <a:lumMod val="25000"/>
                    </a:srgbClr>
                  </a:solidFill>
                  <a:effectLst/>
                  <a:uLnTx/>
                  <a:uFillTx/>
                  <a:latin typeface="Roboto" panose="02000000000000000000" pitchFamily="2" charset="0"/>
                  <a:ea typeface="Roboto" panose="02000000000000000000" pitchFamily="2" charset="0"/>
                  <a:cs typeface="+mn-cs"/>
                  <a:sym typeface="Arial"/>
                </a:rPr>
                <a:t>Integration of community feedback &amp; drafting of table of contents for EOSC Federation Handbook</a:t>
              </a:r>
              <a:endParaRPr kumimoji="0" lang="en-US" sz="1700" b="0" i="0" u="none" strike="noStrike" kern="1200" cap="none" spc="0" normalizeH="0" baseline="0" noProof="0" dirty="0">
                <a:ln>
                  <a:noFill/>
                </a:ln>
                <a:solidFill>
                  <a:srgbClr val="E7E6E6">
                    <a:lumMod val="25000"/>
                  </a:srgbClr>
                </a:solidFill>
                <a:effectLst/>
                <a:uLnTx/>
                <a:uFillTx/>
                <a:latin typeface="Roboto" panose="02000000000000000000" pitchFamily="2" charset="0"/>
                <a:ea typeface="Roboto" panose="02000000000000000000" pitchFamily="2" charset="0"/>
                <a:cs typeface="+mn-cs"/>
                <a:sym typeface="Arial"/>
              </a:endParaRPr>
            </a:p>
          </p:txBody>
        </p:sp>
        <p:pic>
          <p:nvPicPr>
            <p:cNvPr id="19" name="Picture 18" descr="A screenshot of a computer&#10;&#10;Description automatically generated">
              <a:extLst>
                <a:ext uri="{FF2B5EF4-FFF2-40B4-BE49-F238E27FC236}">
                  <a16:creationId xmlns:a16="http://schemas.microsoft.com/office/drawing/2014/main" id="{87A9B912-7DB7-6981-AA7A-D0FBB2B252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63461" y="1354143"/>
              <a:ext cx="1759690" cy="1170473"/>
            </a:xfrm>
            <a:prstGeom prst="rect">
              <a:avLst/>
            </a:prstGeom>
            <a:ln>
              <a:solidFill>
                <a:schemeClr val="bg1">
                  <a:lumMod val="50000"/>
                </a:schemeClr>
              </a:solidFill>
            </a:ln>
          </p:spPr>
        </p:pic>
      </p:grpSp>
      <p:grpSp>
        <p:nvGrpSpPr>
          <p:cNvPr id="41" name="Group 40">
            <a:extLst>
              <a:ext uri="{FF2B5EF4-FFF2-40B4-BE49-F238E27FC236}">
                <a16:creationId xmlns:a16="http://schemas.microsoft.com/office/drawing/2014/main" id="{A327D1C4-A229-E5EE-384C-89A596964322}"/>
              </a:ext>
            </a:extLst>
          </p:cNvPr>
          <p:cNvGrpSpPr/>
          <p:nvPr/>
        </p:nvGrpSpPr>
        <p:grpSpPr>
          <a:xfrm>
            <a:off x="9576679" y="1289447"/>
            <a:ext cx="2278722" cy="5235178"/>
            <a:chOff x="9576679" y="1289447"/>
            <a:chExt cx="2278722" cy="5235178"/>
          </a:xfrm>
        </p:grpSpPr>
        <p:sp>
          <p:nvSpPr>
            <p:cNvPr id="25" name="Freeform 24">
              <a:extLst>
                <a:ext uri="{FF2B5EF4-FFF2-40B4-BE49-F238E27FC236}">
                  <a16:creationId xmlns:a16="http://schemas.microsoft.com/office/drawing/2014/main" id="{7DEED17F-256A-B76F-1100-EB316B9E16F3}"/>
                </a:ext>
              </a:extLst>
            </p:cNvPr>
            <p:cNvSpPr/>
            <p:nvPr/>
          </p:nvSpPr>
          <p:spPr>
            <a:xfrm>
              <a:off x="9576679" y="3060895"/>
              <a:ext cx="370687" cy="433633"/>
            </a:xfrm>
            <a:custGeom>
              <a:avLst/>
              <a:gdLst>
                <a:gd name="connsiteX0" fmla="*/ 0 w 370687"/>
                <a:gd name="connsiteY0" fmla="*/ 86727 h 433633"/>
                <a:gd name="connsiteX1" fmla="*/ 185344 w 370687"/>
                <a:gd name="connsiteY1" fmla="*/ 86727 h 433633"/>
                <a:gd name="connsiteX2" fmla="*/ 185344 w 370687"/>
                <a:gd name="connsiteY2" fmla="*/ 0 h 433633"/>
                <a:gd name="connsiteX3" fmla="*/ 370687 w 370687"/>
                <a:gd name="connsiteY3" fmla="*/ 216817 h 433633"/>
                <a:gd name="connsiteX4" fmla="*/ 185344 w 370687"/>
                <a:gd name="connsiteY4" fmla="*/ 433633 h 433633"/>
                <a:gd name="connsiteX5" fmla="*/ 185344 w 370687"/>
                <a:gd name="connsiteY5" fmla="*/ 346906 h 433633"/>
                <a:gd name="connsiteX6" fmla="*/ 0 w 370687"/>
                <a:gd name="connsiteY6" fmla="*/ 346906 h 433633"/>
                <a:gd name="connsiteX7" fmla="*/ 0 w 370687"/>
                <a:gd name="connsiteY7" fmla="*/ 86727 h 4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687" h="433633">
                  <a:moveTo>
                    <a:pt x="0" y="86727"/>
                  </a:moveTo>
                  <a:lnTo>
                    <a:pt x="185344" y="86727"/>
                  </a:lnTo>
                  <a:lnTo>
                    <a:pt x="185344" y="0"/>
                  </a:lnTo>
                  <a:lnTo>
                    <a:pt x="370687" y="216817"/>
                  </a:lnTo>
                  <a:lnTo>
                    <a:pt x="185344" y="433633"/>
                  </a:lnTo>
                  <a:lnTo>
                    <a:pt x="185344" y="346906"/>
                  </a:lnTo>
                  <a:lnTo>
                    <a:pt x="0" y="346906"/>
                  </a:lnTo>
                  <a:lnTo>
                    <a:pt x="0" y="86727"/>
                  </a:lnTo>
                  <a:close/>
                </a:path>
              </a:pathLst>
            </a:custGeom>
            <a:solidFill>
              <a:schemeClr val="bg2">
                <a:lumMod val="50000"/>
              </a:schemeClr>
            </a:solidFill>
            <a:ln>
              <a:solidFill>
                <a:schemeClr val="bg2">
                  <a:lumMod val="50000"/>
                </a:schemeClr>
              </a:solidFill>
            </a:ln>
          </p:spPr>
          <p:style>
            <a:lnRef idx="0">
              <a:scrgbClr r="0" g="0" b="0"/>
            </a:lnRef>
            <a:fillRef idx="1">
              <a:scrgbClr r="0" g="0" b="0"/>
            </a:fillRef>
            <a:effectRef idx="1">
              <a:schemeClr val="accent1">
                <a:tint val="60000"/>
                <a:hueOff val="0"/>
                <a:satOff val="0"/>
                <a:lumOff val="0"/>
                <a:alphaOff val="0"/>
              </a:schemeClr>
            </a:effectRef>
            <a:fontRef idx="minor">
              <a:schemeClr val="lt1"/>
            </a:fontRef>
          </p:style>
          <p:txBody>
            <a:bodyPr spcFirstLastPara="0" vert="horz" wrap="square" lIns="0" tIns="86727" rIns="111206" bIns="86727" numCol="1" spcCol="1270" anchor="ctr" anchorCtr="0">
              <a:noAutofit/>
            </a:bodyPr>
            <a:lstStyle/>
            <a:p>
              <a:pPr marL="0" marR="0" lvl="0" indent="0" algn="ctr" defTabSz="844550" rtl="0" eaLnBrk="1" fontAlgn="auto" latinLnBrk="0" hangingPunct="1">
                <a:lnSpc>
                  <a:spcPct val="90000"/>
                </a:lnSpc>
                <a:spcBef>
                  <a:spcPct val="0"/>
                </a:spcBef>
                <a:spcAft>
                  <a:spcPct val="35000"/>
                </a:spcAft>
                <a:buClr>
                  <a:srgbClr val="000000"/>
                </a:buClr>
                <a:buSzTx/>
                <a:buFont typeface="Arial"/>
                <a:buNone/>
                <a:tabLst/>
                <a:defRPr/>
              </a:pPr>
              <a:endParaRPr kumimoji="0" lang="en-GB" sz="19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6" name="Freeform 25">
              <a:extLst>
                <a:ext uri="{FF2B5EF4-FFF2-40B4-BE49-F238E27FC236}">
                  <a16:creationId xmlns:a16="http://schemas.microsoft.com/office/drawing/2014/main" id="{5EF23CB9-204D-E042-332D-892E3A2218EC}"/>
                </a:ext>
              </a:extLst>
            </p:cNvPr>
            <p:cNvSpPr/>
            <p:nvPr/>
          </p:nvSpPr>
          <p:spPr>
            <a:xfrm>
              <a:off x="10101236" y="2753155"/>
              <a:ext cx="1748523" cy="1049114"/>
            </a:xfrm>
            <a:custGeom>
              <a:avLst/>
              <a:gdLst>
                <a:gd name="connsiteX0" fmla="*/ 0 w 1748523"/>
                <a:gd name="connsiteY0" fmla="*/ 104911 h 1049114"/>
                <a:gd name="connsiteX1" fmla="*/ 104911 w 1748523"/>
                <a:gd name="connsiteY1" fmla="*/ 0 h 1049114"/>
                <a:gd name="connsiteX2" fmla="*/ 1643612 w 1748523"/>
                <a:gd name="connsiteY2" fmla="*/ 0 h 1049114"/>
                <a:gd name="connsiteX3" fmla="*/ 1748523 w 1748523"/>
                <a:gd name="connsiteY3" fmla="*/ 104911 h 1049114"/>
                <a:gd name="connsiteX4" fmla="*/ 1748523 w 1748523"/>
                <a:gd name="connsiteY4" fmla="*/ 944203 h 1049114"/>
                <a:gd name="connsiteX5" fmla="*/ 1643612 w 1748523"/>
                <a:gd name="connsiteY5" fmla="*/ 1049114 h 1049114"/>
                <a:gd name="connsiteX6" fmla="*/ 104911 w 1748523"/>
                <a:gd name="connsiteY6" fmla="*/ 1049114 h 1049114"/>
                <a:gd name="connsiteX7" fmla="*/ 0 w 1748523"/>
                <a:gd name="connsiteY7" fmla="*/ 944203 h 1049114"/>
                <a:gd name="connsiteX8" fmla="*/ 0 w 1748523"/>
                <a:gd name="connsiteY8" fmla="*/ 104911 h 104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523" h="1049114">
                  <a:moveTo>
                    <a:pt x="0" y="104911"/>
                  </a:moveTo>
                  <a:cubicBezTo>
                    <a:pt x="0" y="46970"/>
                    <a:pt x="46970" y="0"/>
                    <a:pt x="104911" y="0"/>
                  </a:cubicBezTo>
                  <a:lnTo>
                    <a:pt x="1643612" y="0"/>
                  </a:lnTo>
                  <a:cubicBezTo>
                    <a:pt x="1701553" y="0"/>
                    <a:pt x="1748523" y="46970"/>
                    <a:pt x="1748523" y="104911"/>
                  </a:cubicBezTo>
                  <a:lnTo>
                    <a:pt x="1748523" y="944203"/>
                  </a:lnTo>
                  <a:cubicBezTo>
                    <a:pt x="1748523" y="1002144"/>
                    <a:pt x="1701553" y="1049114"/>
                    <a:pt x="1643612" y="1049114"/>
                  </a:cubicBezTo>
                  <a:lnTo>
                    <a:pt x="104911" y="1049114"/>
                  </a:lnTo>
                  <a:cubicBezTo>
                    <a:pt x="46970" y="1049114"/>
                    <a:pt x="0" y="1002144"/>
                    <a:pt x="0" y="944203"/>
                  </a:cubicBezTo>
                  <a:lnTo>
                    <a:pt x="0" y="104911"/>
                  </a:lnTo>
                  <a:close/>
                </a:path>
              </a:pathLst>
            </a:custGeom>
            <a:solidFill>
              <a:srgbClr val="008691"/>
            </a:solidFill>
            <a:ln>
              <a:solidFill>
                <a:srgbClr val="00869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5977" tIns="125977" rIns="125977" bIns="125977" numCol="1" spcCol="1270" anchor="ctr" anchorCtr="0">
              <a:noAutofit/>
            </a:bodyPr>
            <a:lstStyle/>
            <a:p>
              <a:pPr marL="0" marR="0" lvl="0" indent="0" algn="ctr" defTabSz="1111250" rtl="0" eaLnBrk="1" fontAlgn="auto" latinLnBrk="0" hangingPunct="1">
                <a:lnSpc>
                  <a:spcPct val="90000"/>
                </a:lnSpc>
                <a:spcBef>
                  <a:spcPct val="0"/>
                </a:spcBef>
                <a:spcAft>
                  <a:spcPct val="35000"/>
                </a:spcAft>
                <a:buClr>
                  <a:srgbClr val="000000"/>
                </a:buClr>
                <a:buSzTx/>
                <a:buFont typeface="Arial"/>
                <a:buNone/>
                <a:tabLst/>
                <a:defRPr/>
              </a:pPr>
              <a:r>
                <a:rPr kumimoji="0" lang="en-GB" sz="25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mn-cs"/>
                  <a:sym typeface="Arial"/>
                </a:rPr>
                <a:t>May</a:t>
              </a:r>
            </a:p>
          </p:txBody>
        </p:sp>
        <p:sp>
          <p:nvSpPr>
            <p:cNvPr id="13" name="Rectangle 12">
              <a:extLst>
                <a:ext uri="{FF2B5EF4-FFF2-40B4-BE49-F238E27FC236}">
                  <a16:creationId xmlns:a16="http://schemas.microsoft.com/office/drawing/2014/main" id="{3B86B2F9-CE14-A841-9B5E-70980C6AF55A}"/>
                </a:ext>
              </a:extLst>
            </p:cNvPr>
            <p:cNvSpPr/>
            <p:nvPr/>
          </p:nvSpPr>
          <p:spPr>
            <a:xfrm>
              <a:off x="10140462" y="4071503"/>
              <a:ext cx="1714939" cy="2453122"/>
            </a:xfrm>
            <a:prstGeom prst="rect">
              <a:avLst/>
            </a:prstGeom>
            <a:solidFill>
              <a:schemeClr val="bg1"/>
            </a:solidFill>
            <a:ln>
              <a:solidFill>
                <a:srgbClr val="008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rPr>
                <a:t>15 May: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rPr>
                <a:t>online workshop with potential Candidate Nodes</a:t>
              </a:r>
              <a:endParaRPr kumimoji="0" lang="en-BE" sz="1700" b="0" i="0" u="none" strike="noStrike" kern="1200" cap="none" spc="0" normalizeH="0" baseline="0" noProof="0" dirty="0">
                <a:ln>
                  <a:noFill/>
                </a:ln>
                <a:solidFill>
                  <a:srgbClr val="008691"/>
                </a:solidFill>
                <a:effectLst/>
                <a:uLnTx/>
                <a:uFillTx/>
                <a:latin typeface="Roboto" panose="02000000000000000000" pitchFamily="2" charset="0"/>
                <a:ea typeface="Roboto" panose="02000000000000000000" pitchFamily="2" charset="0"/>
                <a:cs typeface="+mn-cs"/>
                <a:sym typeface="Arial"/>
              </a:endParaRPr>
            </a:p>
          </p:txBody>
        </p:sp>
        <p:grpSp>
          <p:nvGrpSpPr>
            <p:cNvPr id="40" name="Group 39">
              <a:extLst>
                <a:ext uri="{FF2B5EF4-FFF2-40B4-BE49-F238E27FC236}">
                  <a16:creationId xmlns:a16="http://schemas.microsoft.com/office/drawing/2014/main" id="{3037FDDA-3016-06C7-4A60-D4C23DBCC300}"/>
                </a:ext>
              </a:extLst>
            </p:cNvPr>
            <p:cNvGrpSpPr/>
            <p:nvPr/>
          </p:nvGrpSpPr>
          <p:grpSpPr>
            <a:xfrm>
              <a:off x="10071222" y="1289447"/>
              <a:ext cx="1784179" cy="1412408"/>
              <a:chOff x="10071222" y="1289447"/>
              <a:chExt cx="1784179" cy="1412408"/>
            </a:xfrm>
          </p:grpSpPr>
          <p:sp>
            <p:nvSpPr>
              <p:cNvPr id="21" name="Rectangle 20">
                <a:extLst>
                  <a:ext uri="{FF2B5EF4-FFF2-40B4-BE49-F238E27FC236}">
                    <a16:creationId xmlns:a16="http://schemas.microsoft.com/office/drawing/2014/main" id="{39F7B6C7-CC6C-840A-4F6E-FFEE7611A657}"/>
                  </a:ext>
                </a:extLst>
              </p:cNvPr>
              <p:cNvSpPr/>
              <p:nvPr/>
            </p:nvSpPr>
            <p:spPr>
              <a:xfrm>
                <a:off x="10071222" y="1354143"/>
                <a:ext cx="1784179" cy="1190311"/>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B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0" name="Graphic 19" descr="Users with solid fill">
                <a:extLst>
                  <a:ext uri="{FF2B5EF4-FFF2-40B4-BE49-F238E27FC236}">
                    <a16:creationId xmlns:a16="http://schemas.microsoft.com/office/drawing/2014/main" id="{CB2BA9C1-A240-6FAE-A949-528123DC47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57107" y="1289447"/>
                <a:ext cx="1412408" cy="1412408"/>
              </a:xfrm>
              <a:prstGeom prst="rect">
                <a:avLst/>
              </a:prstGeom>
            </p:spPr>
          </p:pic>
        </p:grpSp>
      </p:grpSp>
      <p:sp>
        <p:nvSpPr>
          <p:cNvPr id="3" name="Text Placeholder 2">
            <a:extLst>
              <a:ext uri="{FF2B5EF4-FFF2-40B4-BE49-F238E27FC236}">
                <a16:creationId xmlns:a16="http://schemas.microsoft.com/office/drawing/2014/main" id="{12D8E0D6-7340-AE12-A2FA-DF2F168A2696}"/>
              </a:ext>
            </a:extLst>
          </p:cNvPr>
          <p:cNvSpPr>
            <a:spLocks noGrp="1"/>
          </p:cNvSpPr>
          <p:nvPr>
            <p:ph type="body" sz="quarter" idx="14"/>
          </p:nvPr>
        </p:nvSpPr>
        <p:spPr/>
        <p:txBody>
          <a:bodyPr>
            <a:normAutofit fontScale="70000" lnSpcReduction="20000"/>
          </a:bodyPr>
          <a:lstStyle/>
          <a:p>
            <a:endParaRPr lang="en-GB"/>
          </a:p>
        </p:txBody>
      </p:sp>
    </p:spTree>
    <p:extLst>
      <p:ext uri="{BB962C8B-B14F-4D97-AF65-F5344CB8AC3E}">
        <p14:creationId xmlns:p14="http://schemas.microsoft.com/office/powerpoint/2010/main" val="29329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
          <p:cNvSpPr txBox="1">
            <a:spLocks noGrp="1"/>
          </p:cNvSpPr>
          <p:nvPr>
            <p:ph type="body" idx="1"/>
          </p:nvPr>
        </p:nvSpPr>
        <p:spPr>
          <a:xfrm>
            <a:off x="1602454" y="1246727"/>
            <a:ext cx="9553226" cy="4832052"/>
          </a:xfrm>
          <a:prstGeom prst="rect">
            <a:avLst/>
          </a:prstGeom>
          <a:noFill/>
          <a:ln>
            <a:noFill/>
          </a:ln>
        </p:spPr>
        <p:txBody>
          <a:bodyPr spcFirstLastPara="1" wrap="square" lIns="91425" tIns="45700" rIns="91425" bIns="45700" anchor="t" anchorCtr="0">
            <a:spAutoFit/>
          </a:bodyPr>
          <a:lstStyle/>
          <a:p>
            <a:pPr marL="366712" lvl="0" indent="-342900" algn="l" rtl="0">
              <a:lnSpc>
                <a:spcPct val="100000"/>
              </a:lnSpc>
              <a:spcBef>
                <a:spcPts val="400"/>
              </a:spcBef>
              <a:spcAft>
                <a:spcPts val="0"/>
              </a:spcAft>
              <a:buClr>
                <a:srgbClr val="008792"/>
              </a:buClr>
              <a:buSzPts val="3000"/>
              <a:buFont typeface="Arial"/>
              <a:buChar char="•"/>
            </a:pPr>
            <a:r>
              <a:rPr lang="en-GB" sz="2000" b="1" noProof="0" dirty="0">
                <a:latin typeface="Roboto"/>
                <a:ea typeface="Roboto"/>
                <a:cs typeface="Roboto"/>
                <a:sym typeface="Roboto"/>
              </a:rPr>
              <a:t>Aim</a:t>
            </a:r>
            <a:r>
              <a:rPr lang="en-GB" sz="2000" noProof="0" dirty="0">
                <a:latin typeface="Roboto"/>
                <a:ea typeface="Roboto"/>
                <a:cs typeface="Roboto"/>
                <a:sym typeface="Roboto"/>
              </a:rPr>
              <a:t> – prepare a handbook for the </a:t>
            </a:r>
            <a:r>
              <a:rPr lang="en-GB" sz="2000" b="1" noProof="0" dirty="0">
                <a:latin typeface="Roboto"/>
                <a:ea typeface="Roboto"/>
                <a:cs typeface="Roboto"/>
                <a:sym typeface="Roboto"/>
              </a:rPr>
              <a:t>EOSC Federation of Nodes </a:t>
            </a:r>
            <a:r>
              <a:rPr lang="en-GB" sz="2000" noProof="0" dirty="0">
                <a:latin typeface="Roboto"/>
                <a:ea typeface="Roboto"/>
                <a:cs typeface="Roboto"/>
                <a:sym typeface="Roboto"/>
              </a:rPr>
              <a:t>which covers the essential aspects of the purpose of the federation, what a node is, how to join, rules of governance, value proposition and rules of participation</a:t>
            </a:r>
            <a:br>
              <a:rPr lang="en-GB" sz="2000" noProof="0" dirty="0">
                <a:latin typeface="Roboto"/>
                <a:ea typeface="Roboto"/>
                <a:cs typeface="Roboto"/>
                <a:sym typeface="Roboto"/>
              </a:rPr>
            </a:br>
            <a:endParaRPr lang="en-GB" noProof="0" dirty="0"/>
          </a:p>
          <a:p>
            <a:pPr marL="366712" lvl="0" indent="-342900" algn="l" rtl="0">
              <a:lnSpc>
                <a:spcPct val="100000"/>
              </a:lnSpc>
              <a:spcBef>
                <a:spcPts val="400"/>
              </a:spcBef>
              <a:spcAft>
                <a:spcPts val="0"/>
              </a:spcAft>
              <a:buClr>
                <a:srgbClr val="008792"/>
              </a:buClr>
              <a:buSzPts val="3000"/>
              <a:buFont typeface="Arial"/>
              <a:buChar char="•"/>
            </a:pPr>
            <a:r>
              <a:rPr lang="en-GB" sz="2000" b="1" noProof="0" dirty="0">
                <a:latin typeface="Roboto"/>
                <a:ea typeface="Roboto"/>
                <a:cs typeface="Roboto"/>
                <a:sym typeface="Roboto"/>
              </a:rPr>
              <a:t>Who – </a:t>
            </a:r>
            <a:r>
              <a:rPr lang="en-GB" sz="2000" noProof="0" dirty="0">
                <a:latin typeface="Roboto"/>
                <a:ea typeface="Roboto"/>
                <a:cs typeface="Roboto"/>
                <a:sym typeface="Roboto"/>
              </a:rPr>
              <a:t>driven by the EOSC-A </a:t>
            </a:r>
            <a:r>
              <a:rPr lang="en-GB" sz="2000" noProof="0" dirty="0"/>
              <a:t>and encouraging </a:t>
            </a:r>
            <a:r>
              <a:rPr lang="en-GB" sz="2000" noProof="0" dirty="0">
                <a:latin typeface="Roboto"/>
                <a:ea typeface="Roboto"/>
                <a:cs typeface="Roboto"/>
                <a:sym typeface="Roboto"/>
              </a:rPr>
              <a:t>all interested parties (EC, Member states/ACs, RIs, EOSC-A members, etc.) who want to participate in the co-creation of the Handbook</a:t>
            </a:r>
            <a:br>
              <a:rPr lang="en-GB" sz="2000" noProof="0" dirty="0">
                <a:latin typeface="Roboto"/>
                <a:ea typeface="Roboto"/>
                <a:cs typeface="Roboto"/>
                <a:sym typeface="Roboto"/>
              </a:rPr>
            </a:br>
            <a:endParaRPr lang="en-GB" noProof="0" dirty="0"/>
          </a:p>
          <a:p>
            <a:pPr marL="366712" lvl="0" indent="-342900" algn="l" rtl="0">
              <a:lnSpc>
                <a:spcPct val="100000"/>
              </a:lnSpc>
              <a:spcBef>
                <a:spcPts val="400"/>
              </a:spcBef>
              <a:spcAft>
                <a:spcPts val="0"/>
              </a:spcAft>
              <a:buClr>
                <a:srgbClr val="008792"/>
              </a:buClr>
              <a:buSzPts val="3000"/>
              <a:buFont typeface="Arial"/>
              <a:buChar char="•"/>
            </a:pPr>
            <a:r>
              <a:rPr lang="en-GB" sz="2000" b="1" noProof="0" dirty="0">
                <a:latin typeface="Roboto"/>
                <a:ea typeface="Roboto"/>
                <a:cs typeface="Roboto"/>
                <a:sym typeface="Roboto"/>
              </a:rPr>
              <a:t>Process – </a:t>
            </a:r>
            <a:r>
              <a:rPr lang="en-GB" sz="2000" noProof="0" dirty="0">
                <a:latin typeface="Roboto"/>
                <a:ea typeface="Roboto"/>
                <a:cs typeface="Roboto"/>
                <a:sym typeface="Roboto"/>
              </a:rPr>
              <a:t>the document will be written collaboratively with open consultations, meetings, sprints</a:t>
            </a:r>
            <a:endParaRPr lang="en-GB" noProof="0" dirty="0"/>
          </a:p>
          <a:p>
            <a:pPr marL="242888" lvl="0" indent="0" algn="l" rtl="0">
              <a:lnSpc>
                <a:spcPct val="90000"/>
              </a:lnSpc>
              <a:spcBef>
                <a:spcPts val="0"/>
              </a:spcBef>
              <a:spcAft>
                <a:spcPts val="0"/>
              </a:spcAft>
              <a:buSzPts val="2000"/>
              <a:buNone/>
            </a:pPr>
            <a:endParaRPr lang="en-GB" sz="2000" noProof="0" dirty="0">
              <a:latin typeface="Roboto"/>
              <a:ea typeface="Roboto"/>
              <a:cs typeface="Roboto"/>
              <a:sym typeface="Roboto"/>
            </a:endParaRPr>
          </a:p>
          <a:p>
            <a:pPr marL="44450" lvl="0" indent="0" algn="l" rtl="0">
              <a:lnSpc>
                <a:spcPct val="90000"/>
              </a:lnSpc>
              <a:spcBef>
                <a:spcPts val="0"/>
              </a:spcBef>
              <a:spcAft>
                <a:spcPts val="0"/>
              </a:spcAft>
              <a:buSzPts val="2000"/>
              <a:buNone/>
            </a:pPr>
            <a:r>
              <a:rPr lang="en-GB" sz="2000" b="1" dirty="0"/>
              <a:t>C</a:t>
            </a:r>
            <a:r>
              <a:rPr lang="en-GB" sz="2000" b="1" noProof="0" dirty="0" err="1">
                <a:latin typeface="Roboto"/>
                <a:ea typeface="Roboto"/>
                <a:cs typeface="Roboto"/>
                <a:sym typeface="Roboto"/>
              </a:rPr>
              <a:t>ontributing</a:t>
            </a:r>
            <a:r>
              <a:rPr lang="en-GB" sz="2000" b="1" noProof="0" dirty="0">
                <a:latin typeface="Roboto"/>
                <a:ea typeface="Roboto"/>
                <a:cs typeface="Roboto"/>
                <a:sym typeface="Roboto"/>
              </a:rPr>
              <a:t> events during 2024, including:</a:t>
            </a:r>
            <a:endParaRPr lang="en-GB" noProof="0" dirty="0"/>
          </a:p>
          <a:p>
            <a:pPr marL="1214438" lvl="2" indent="-285750">
              <a:spcBef>
                <a:spcPts val="0"/>
              </a:spcBef>
              <a:buClr>
                <a:srgbClr val="00B050"/>
              </a:buClr>
              <a:buSzPts val="2000"/>
              <a:buFont typeface="Courier New"/>
              <a:buChar char="o"/>
            </a:pPr>
            <a:r>
              <a:rPr lang="en-GB" sz="2000" dirty="0">
                <a:solidFill>
                  <a:schemeClr val="dk1"/>
                </a:solidFill>
                <a:latin typeface="Roboto"/>
                <a:ea typeface="Roboto"/>
                <a:cs typeface="Roboto"/>
                <a:sym typeface="Roboto"/>
              </a:rPr>
              <a:t>Tripartite events preparing for the post 2027 governance</a:t>
            </a:r>
            <a:endParaRPr lang="en-GB" sz="2000" dirty="0">
              <a:latin typeface="Roboto"/>
              <a:ea typeface="Roboto"/>
              <a:cs typeface="Roboto"/>
              <a:sym typeface="Roboto"/>
            </a:endParaRPr>
          </a:p>
          <a:p>
            <a:pPr marL="1214438" lvl="2" indent="-285750">
              <a:spcBef>
                <a:spcPts val="0"/>
              </a:spcBef>
              <a:buClr>
                <a:srgbClr val="00B050"/>
              </a:buClr>
              <a:buSzPts val="2000"/>
              <a:buFont typeface="Courier New"/>
              <a:buChar char="o"/>
            </a:pPr>
            <a:r>
              <a:rPr lang="en-GB" sz="2000" dirty="0">
                <a:solidFill>
                  <a:schemeClr val="dk1"/>
                </a:solidFill>
                <a:latin typeface="Roboto"/>
                <a:ea typeface="Roboto"/>
                <a:cs typeface="Roboto"/>
              </a:rPr>
              <a:t>EOSC-A General Assembly consultation sessions with members (May)</a:t>
            </a:r>
          </a:p>
          <a:p>
            <a:pPr marL="1214438" lvl="2" indent="-285750">
              <a:spcBef>
                <a:spcPts val="0"/>
              </a:spcBef>
              <a:buClr>
                <a:srgbClr val="00B050"/>
              </a:buClr>
              <a:buSzPts val="2000"/>
              <a:buFont typeface="Courier New"/>
              <a:buChar char="o"/>
            </a:pPr>
            <a:r>
              <a:rPr lang="en-GB" sz="2000" dirty="0">
                <a:solidFill>
                  <a:schemeClr val="dk1"/>
                </a:solidFill>
                <a:latin typeface="Roboto"/>
                <a:ea typeface="Roboto"/>
                <a:cs typeface="Roboto"/>
                <a:sym typeface="Roboto"/>
              </a:rPr>
              <a:t>Milestones in the deployment of the EOSC EU Node</a:t>
            </a:r>
          </a:p>
          <a:p>
            <a:pPr marL="1214438" lvl="2" indent="-285750">
              <a:spcBef>
                <a:spcPts val="0"/>
              </a:spcBef>
              <a:buClr>
                <a:srgbClr val="00B050"/>
              </a:buClr>
              <a:buSzPts val="2000"/>
              <a:buFont typeface="Courier New"/>
              <a:buChar char="o"/>
            </a:pPr>
            <a:r>
              <a:rPr lang="en-GB" sz="2000" dirty="0">
                <a:solidFill>
                  <a:schemeClr val="dk1"/>
                </a:solidFill>
                <a:latin typeface="Roboto"/>
                <a:ea typeface="Roboto"/>
                <a:cs typeface="Roboto"/>
              </a:rPr>
              <a:t>EOSC Symposium presentation and review of Handbook (October)</a:t>
            </a:r>
          </a:p>
        </p:txBody>
      </p:sp>
      <p:sp>
        <p:nvSpPr>
          <p:cNvPr id="262" name="Google Shape;262;p2"/>
          <p:cNvSpPr txBox="1">
            <a:spLocks noGrp="1"/>
          </p:cNvSpPr>
          <p:nvPr>
            <p:ph type="title"/>
          </p:nvPr>
        </p:nvSpPr>
        <p:spPr>
          <a:xfrm>
            <a:off x="1721738" y="308203"/>
            <a:ext cx="9830179" cy="6038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691"/>
              </a:buClr>
              <a:buSzPts val="3500"/>
              <a:buFont typeface="Roboto"/>
              <a:buNone/>
            </a:pPr>
            <a:r>
              <a:rPr lang="en-GB" sz="3600" noProof="0" dirty="0"/>
              <a:t>EOSC Federation Handbook co-creation</a:t>
            </a:r>
            <a:endParaRPr lang="en-GB" noProof="0" dirty="0"/>
          </a:p>
        </p:txBody>
      </p:sp>
      <p:sp>
        <p:nvSpPr>
          <p:cNvPr id="263" name="Google Shape;263;p2"/>
          <p:cNvSpPr txBox="1">
            <a:spLocks noGrp="1"/>
          </p:cNvSpPr>
          <p:nvPr>
            <p:ph type="ftr" idx="11"/>
          </p:nvPr>
        </p:nvSpPr>
        <p:spPr>
          <a:xfrm>
            <a:off x="311426"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H" sz="1200" b="0" i="0" u="none" strike="noStrike" kern="0" cap="none" spc="0" normalizeH="0" baseline="0" noProof="0">
                <a:ln>
                  <a:noFill/>
                </a:ln>
                <a:solidFill>
                  <a:srgbClr val="008691"/>
                </a:solidFill>
                <a:effectLst/>
                <a:uLnTx/>
                <a:uFillTx/>
                <a:latin typeface="Roboto Light"/>
                <a:ea typeface="Roboto Light"/>
                <a:cs typeface="Roboto Light"/>
                <a:sym typeface="Roboto Light"/>
              </a:rPr>
              <a:t>16 | 04 | 2024 by EOSC-A</a:t>
            </a:r>
            <a:endParaRPr kumimoji="0" sz="1200" b="0" i="0" u="none" strike="noStrike" kern="0" cap="none" spc="0" normalizeH="0" baseline="0" noProof="0">
              <a:ln>
                <a:noFill/>
              </a:ln>
              <a:solidFill>
                <a:srgbClr val="008691"/>
              </a:solidFill>
              <a:effectLst/>
              <a:uLnTx/>
              <a:uFillTx/>
              <a:latin typeface="Roboto Light"/>
              <a:ea typeface="Roboto Light"/>
              <a:cs typeface="Roboto Light"/>
              <a:sym typeface="Robo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
          <p:cNvSpPr txBox="1">
            <a:spLocks noGrp="1"/>
          </p:cNvSpPr>
          <p:nvPr>
            <p:ph type="body" idx="1"/>
          </p:nvPr>
        </p:nvSpPr>
        <p:spPr>
          <a:xfrm>
            <a:off x="1721738" y="998522"/>
            <a:ext cx="9830179" cy="5382972"/>
          </a:xfrm>
          <a:prstGeom prst="rect">
            <a:avLst/>
          </a:prstGeom>
          <a:noFill/>
          <a:ln>
            <a:noFill/>
          </a:ln>
        </p:spPr>
        <p:txBody>
          <a:bodyPr spcFirstLastPara="1" wrap="square" lIns="91425" tIns="45700" rIns="91425" bIns="45700" anchor="t" anchorCtr="0">
            <a:spAutoFit/>
          </a:bodyPr>
          <a:lstStyle/>
          <a:p>
            <a:pPr marL="285750" lvl="0" indent="-277177" algn="l" rtl="0">
              <a:lnSpc>
                <a:spcPct val="130000"/>
              </a:lnSpc>
              <a:spcBef>
                <a:spcPts val="0"/>
              </a:spcBef>
              <a:spcAft>
                <a:spcPts val="0"/>
              </a:spcAft>
              <a:buClr>
                <a:srgbClr val="008691"/>
              </a:buClr>
              <a:buSzPct val="130000"/>
              <a:buFont typeface="Arial"/>
              <a:buChar char="•"/>
            </a:pPr>
            <a:r>
              <a:rPr lang="en-GB" sz="1800" b="1" dirty="0">
                <a:latin typeface="Roboto" panose="02000000000000000000" pitchFamily="2" charset="0"/>
                <a:ea typeface="Roboto" panose="02000000000000000000" pitchFamily="2" charset="0"/>
                <a:cs typeface="Roboto" panose="02000000000000000000" pitchFamily="2" charset="0"/>
              </a:rPr>
              <a:t>Purpose</a:t>
            </a:r>
            <a:r>
              <a:rPr lang="en-GB" sz="1800" dirty="0">
                <a:latin typeface="Roboto" panose="02000000000000000000" pitchFamily="2" charset="0"/>
                <a:ea typeface="Roboto" panose="02000000000000000000" pitchFamily="2" charset="0"/>
                <a:cs typeface="Roboto" panose="02000000000000000000" pitchFamily="2" charset="0"/>
              </a:rPr>
              <a:t> </a:t>
            </a:r>
          </a:p>
          <a:p>
            <a:pPr marL="979170" lvl="1" indent="-285750" algn="l" rtl="0">
              <a:lnSpc>
                <a:spcPct val="90000"/>
              </a:lnSpc>
              <a:spcBef>
                <a:spcPts val="0"/>
              </a:spcBef>
              <a:spcAft>
                <a:spcPts val="0"/>
              </a:spcAft>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Goals &amp; purpose of EOSC federation </a:t>
            </a:r>
          </a:p>
          <a:p>
            <a:pPr marL="285750" indent="-277177">
              <a:spcBef>
                <a:spcPts val="0"/>
              </a:spcBef>
              <a:buClr>
                <a:srgbClr val="008691"/>
              </a:buClr>
              <a:buSzPct val="130000"/>
              <a:buFont typeface="Arial"/>
              <a:buChar char="•"/>
            </a:pPr>
            <a:r>
              <a:rPr lang="en-GB" sz="1800" b="1" dirty="0">
                <a:latin typeface="Roboto" panose="02000000000000000000" pitchFamily="2" charset="0"/>
                <a:ea typeface="Roboto" panose="02000000000000000000" pitchFamily="2" charset="0"/>
                <a:cs typeface="Roboto" panose="02000000000000000000" pitchFamily="2" charset="0"/>
              </a:rPr>
              <a:t>Operational structure and responsibilities</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Federating Entity</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Nodes</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Use Cases</a:t>
            </a:r>
          </a:p>
          <a:p>
            <a:pPr marL="285750" indent="-277177">
              <a:spcBef>
                <a:spcPts val="0"/>
              </a:spcBef>
              <a:buClr>
                <a:srgbClr val="008691"/>
              </a:buClr>
              <a:buSzPct val="130000"/>
              <a:buFont typeface="Arial"/>
              <a:buChar char="•"/>
            </a:pPr>
            <a:r>
              <a:rPr lang="en-GB" sz="1800" b="1" dirty="0">
                <a:latin typeface="Roboto" panose="02000000000000000000" pitchFamily="2" charset="0"/>
                <a:ea typeface="Roboto" panose="02000000000000000000" pitchFamily="2" charset="0"/>
                <a:cs typeface="Roboto" panose="02000000000000000000" pitchFamily="2" charset="0"/>
              </a:rPr>
              <a:t>Governance and legal framework</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Governance structure</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Legal framework</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Policies (Rules of Participation, Access Policy, Acceptable Usage Policy, ELSI, IP, etc.)</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Communication and External Relations </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Risk management</a:t>
            </a:r>
          </a:p>
          <a:p>
            <a:pPr marL="285750" indent="-277177">
              <a:spcBef>
                <a:spcPts val="0"/>
              </a:spcBef>
              <a:buClr>
                <a:srgbClr val="008691"/>
              </a:buClr>
              <a:buSzPct val="130000"/>
              <a:buFont typeface="Arial"/>
              <a:buChar char="•"/>
            </a:pPr>
            <a:r>
              <a:rPr lang="en-GB" sz="1800" b="1" dirty="0">
                <a:latin typeface="Roboto" panose="02000000000000000000" pitchFamily="2" charset="0"/>
                <a:ea typeface="Roboto" panose="02000000000000000000" pitchFamily="2" charset="0"/>
                <a:cs typeface="Roboto" panose="02000000000000000000" pitchFamily="2" charset="0"/>
              </a:rPr>
              <a:t>EOSC platform</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FAIR Data &amp; Services (Core, Exchange)</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Interoperability (EOSC Interoperability Framework)</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Links to external entities (e.g. other data spaces, </a:t>
            </a:r>
            <a:r>
              <a:rPr lang="en-GB" sz="1800" dirty="0" err="1">
                <a:latin typeface="Roboto" panose="02000000000000000000" pitchFamily="2" charset="0"/>
                <a:ea typeface="Roboto" panose="02000000000000000000" pitchFamily="2" charset="0"/>
                <a:cs typeface="Roboto" panose="02000000000000000000" pitchFamily="2" charset="0"/>
              </a:rPr>
              <a:t>EuroHPC</a:t>
            </a:r>
            <a:r>
              <a:rPr lang="en-GB" sz="1800" dirty="0">
                <a:latin typeface="Roboto" panose="02000000000000000000" pitchFamily="2" charset="0"/>
                <a:ea typeface="Roboto" panose="02000000000000000000" pitchFamily="2" charset="0"/>
                <a:cs typeface="Roboto" panose="02000000000000000000" pitchFamily="2" charset="0"/>
              </a:rPr>
              <a:t>, etc.)</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Scientific services (discovery)</a:t>
            </a:r>
          </a:p>
          <a:p>
            <a:pPr marL="979170" lvl="1" indent="-285750">
              <a:spcBef>
                <a:spcPts val="0"/>
              </a:spcBef>
              <a:buClr>
                <a:srgbClr val="008691"/>
              </a:buClr>
              <a:buSzPct val="110000"/>
              <a:buFont typeface="Courier New" panose="02070309020205020404" pitchFamily="49" charset="0"/>
              <a:buChar char="o"/>
            </a:pPr>
            <a:r>
              <a:rPr lang="en-GB" sz="1800" dirty="0">
                <a:latin typeface="Roboto" panose="02000000000000000000" pitchFamily="2" charset="0"/>
                <a:ea typeface="Roboto" panose="02000000000000000000" pitchFamily="2" charset="0"/>
                <a:cs typeface="Roboto" panose="02000000000000000000" pitchFamily="2" charset="0"/>
              </a:rPr>
              <a:t>Training</a:t>
            </a:r>
          </a:p>
          <a:p>
            <a:pPr marL="285750" indent="-277177">
              <a:spcBef>
                <a:spcPts val="0"/>
              </a:spcBef>
              <a:buClr>
                <a:srgbClr val="008691"/>
              </a:buClr>
              <a:buSzPct val="130000"/>
              <a:buFont typeface="Arial"/>
              <a:buChar char="•"/>
            </a:pPr>
            <a:r>
              <a:rPr lang="en-GB" sz="1800" b="1" dirty="0">
                <a:latin typeface="Roboto" panose="02000000000000000000" pitchFamily="2" charset="0"/>
                <a:ea typeface="Roboto" panose="02000000000000000000" pitchFamily="2" charset="0"/>
                <a:cs typeface="Roboto" panose="02000000000000000000" pitchFamily="2" charset="0"/>
              </a:rPr>
              <a:t>Technical Operations</a:t>
            </a:r>
          </a:p>
        </p:txBody>
      </p:sp>
      <p:sp>
        <p:nvSpPr>
          <p:cNvPr id="219" name="Google Shape;219;p4"/>
          <p:cNvSpPr txBox="1">
            <a:spLocks noGrp="1"/>
          </p:cNvSpPr>
          <p:nvPr>
            <p:ph type="title"/>
          </p:nvPr>
        </p:nvSpPr>
        <p:spPr>
          <a:xfrm>
            <a:off x="1721738" y="235633"/>
            <a:ext cx="9830179" cy="6038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691"/>
              </a:buClr>
              <a:buSzPts val="3500"/>
              <a:buFont typeface="Roboto"/>
              <a:buNone/>
            </a:pPr>
            <a:r>
              <a:rPr lang="en-GB" sz="3600"/>
              <a:t>EOSC Federation Handbook (draft outline)</a:t>
            </a:r>
          </a:p>
        </p:txBody>
      </p:sp>
      <p:sp>
        <p:nvSpPr>
          <p:cNvPr id="2" name="Footer Placeholder 1">
            <a:extLst>
              <a:ext uri="{FF2B5EF4-FFF2-40B4-BE49-F238E27FC236}">
                <a16:creationId xmlns:a16="http://schemas.microsoft.com/office/drawing/2014/main" id="{37968105-704C-09F1-F5D3-4A3B4FBA606D}"/>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200" b="0" i="0" u="none" strike="noStrike" kern="0" cap="none" spc="0" normalizeH="0" baseline="0" noProof="0">
                <a:ln>
                  <a:noFill/>
                </a:ln>
                <a:solidFill>
                  <a:srgbClr val="008691"/>
                </a:solidFill>
                <a:effectLst/>
                <a:uLnTx/>
                <a:uFillTx/>
                <a:latin typeface="Roboto Light"/>
                <a:ea typeface="Roboto Light"/>
                <a:cs typeface="Roboto Light"/>
                <a:sym typeface="Roboto Light"/>
              </a:rPr>
              <a:t>16 | 04 | 2024 by EOSC-A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EOSC" id="{D0DD31C2-FEA4-A845-A669-68AC0EA23D41}" vid="{E9B0EE60-045B-164D-8FBE-0C9CF2470582}"/>
    </a:ext>
  </a:extLst>
</a:theme>
</file>

<file path=ppt/theme/theme2.xml><?xml version="1.0" encoding="utf-8"?>
<a:theme xmlns:a="http://schemas.openxmlformats.org/drawingml/2006/main" name="6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1372</TotalTime>
  <Words>1331</Words>
  <Application>Microsoft Office PowerPoint</Application>
  <PresentationFormat>Widescreen</PresentationFormat>
  <Paragraphs>138</Paragraphs>
  <Slides>14</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Courier New</vt:lpstr>
      <vt:lpstr>Quicksand</vt:lpstr>
      <vt:lpstr>Roboto</vt:lpstr>
      <vt:lpstr>Roboto Light</vt:lpstr>
      <vt:lpstr>Symbol</vt:lpstr>
      <vt:lpstr>Office Theme</vt:lpstr>
      <vt:lpstr>6_Kantoorthema</vt:lpstr>
      <vt:lpstr>1_Kantoorthema</vt:lpstr>
      <vt:lpstr>PowerPoint Presentation</vt:lpstr>
      <vt:lpstr>PowerPoint Presentation</vt:lpstr>
      <vt:lpstr>The Purpose of the EOSC Association</vt:lpstr>
      <vt:lpstr>163 Members and 89 Observers</vt:lpstr>
      <vt:lpstr>Evolution of Node Concept in 2023</vt:lpstr>
      <vt:lpstr>The EOSC Federation and the role of Nodes</vt:lpstr>
      <vt:lpstr>Evolution of Node Concept in 2024</vt:lpstr>
      <vt:lpstr>EOSC Federation Handbook co-creation</vt:lpstr>
      <vt:lpstr>EOSC Federation Handbook (draft outline)</vt:lpstr>
      <vt:lpstr>EOSC Federation Handbook - ongoing work</vt:lpstr>
      <vt:lpstr>Return on investment for EOSC Nodes</vt:lpstr>
      <vt:lpstr>Requirements for ‘Candidate EOSC Nodes’ </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Karel Luyben</dc:creator>
  <cp:lastModifiedBy>Bob Jones</cp:lastModifiedBy>
  <cp:revision>53</cp:revision>
  <dcterms:created xsi:type="dcterms:W3CDTF">2024-01-08T19:28:53Z</dcterms:created>
  <dcterms:modified xsi:type="dcterms:W3CDTF">2024-04-18T12:44:39Z</dcterms:modified>
</cp:coreProperties>
</file>