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69" r:id="rId4"/>
    <p:sldId id="284" r:id="rId5"/>
    <p:sldId id="274" r:id="rId6"/>
    <p:sldId id="271" r:id="rId7"/>
    <p:sldId id="281" r:id="rId8"/>
    <p:sldId id="280" r:id="rId9"/>
    <p:sldId id="279" r:id="rId10"/>
    <p:sldId id="277" r:id="rId11"/>
    <p:sldId id="257" r:id="rId12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18260-A6B2-400E-A0C8-009640CD38CA}" v="7" dt="2024-04-15T05:52:12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19" d="100"/>
          <a:sy n="119" d="100"/>
        </p:scale>
        <p:origin x="90" y="5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jana Carić" userId="d66e4fe2-d9f7-4058-94fa-b906178ddd99" providerId="ADAL" clId="{E0718260-A6B2-400E-A0C8-009640CD38CA}"/>
    <pc:docChg chg="custSel addSld delSld modSld">
      <pc:chgData name="Dejana Carić" userId="d66e4fe2-d9f7-4058-94fa-b906178ddd99" providerId="ADAL" clId="{E0718260-A6B2-400E-A0C8-009640CD38CA}" dt="2024-04-15T05:54:10.695" v="39" actId="1076"/>
      <pc:docMkLst>
        <pc:docMk/>
      </pc:docMkLst>
      <pc:sldChg chg="addSp modSp del mod">
        <pc:chgData name="Dejana Carić" userId="d66e4fe2-d9f7-4058-94fa-b906178ddd99" providerId="ADAL" clId="{E0718260-A6B2-400E-A0C8-009640CD38CA}" dt="2024-04-15T05:51:25.202" v="20" actId="2696"/>
        <pc:sldMkLst>
          <pc:docMk/>
          <pc:sldMk cId="2527127296" sldId="283"/>
        </pc:sldMkLst>
        <pc:picChg chg="add mod">
          <ac:chgData name="Dejana Carić" userId="d66e4fe2-d9f7-4058-94fa-b906178ddd99" providerId="ADAL" clId="{E0718260-A6B2-400E-A0C8-009640CD38CA}" dt="2024-04-15T05:48:59.038" v="4" actId="1076"/>
          <ac:picMkLst>
            <pc:docMk/>
            <pc:sldMk cId="2527127296" sldId="283"/>
            <ac:picMk id="7" creationId="{5711E3B1-7DBA-B883-9641-3459CA6B4ED9}"/>
          </ac:picMkLst>
        </pc:picChg>
      </pc:sldChg>
      <pc:sldChg chg="addSp delSp modSp new mod">
        <pc:chgData name="Dejana Carić" userId="d66e4fe2-d9f7-4058-94fa-b906178ddd99" providerId="ADAL" clId="{E0718260-A6B2-400E-A0C8-009640CD38CA}" dt="2024-04-15T05:54:10.695" v="39" actId="1076"/>
        <pc:sldMkLst>
          <pc:docMk/>
          <pc:sldMk cId="2555289641" sldId="284"/>
        </pc:sldMkLst>
        <pc:spChg chg="mod">
          <ac:chgData name="Dejana Carić" userId="d66e4fe2-d9f7-4058-94fa-b906178ddd99" providerId="ADAL" clId="{E0718260-A6B2-400E-A0C8-009640CD38CA}" dt="2024-04-15T05:50:32.527" v="14" actId="1076"/>
          <ac:spMkLst>
            <pc:docMk/>
            <pc:sldMk cId="2555289641" sldId="284"/>
            <ac:spMk id="2" creationId="{7AC7D1D5-9831-E69D-1933-D85FB4ADA9F2}"/>
          </ac:spMkLst>
        </pc:spChg>
        <pc:spChg chg="mod">
          <ac:chgData name="Dejana Carić" userId="d66e4fe2-d9f7-4058-94fa-b906178ddd99" providerId="ADAL" clId="{E0718260-A6B2-400E-A0C8-009640CD38CA}" dt="2024-04-15T05:54:02.284" v="37" actId="1076"/>
          <ac:spMkLst>
            <pc:docMk/>
            <pc:sldMk cId="2555289641" sldId="284"/>
            <ac:spMk id="3" creationId="{43BEF36E-B690-6F1F-F942-9CDD604B1834}"/>
          </ac:spMkLst>
        </pc:spChg>
        <pc:spChg chg="del">
          <ac:chgData name="Dejana Carić" userId="d66e4fe2-d9f7-4058-94fa-b906178ddd99" providerId="ADAL" clId="{E0718260-A6B2-400E-A0C8-009640CD38CA}" dt="2024-04-15T05:50:02.212" v="7" actId="931"/>
          <ac:spMkLst>
            <pc:docMk/>
            <pc:sldMk cId="2555289641" sldId="284"/>
            <ac:spMk id="4" creationId="{BF0167C5-2525-5A82-EA5E-4AACE853502E}"/>
          </ac:spMkLst>
        </pc:spChg>
        <pc:spChg chg="del">
          <ac:chgData name="Dejana Carić" userId="d66e4fe2-d9f7-4058-94fa-b906178ddd99" providerId="ADAL" clId="{E0718260-A6B2-400E-A0C8-009640CD38CA}" dt="2024-04-15T05:51:11.277" v="18" actId="478"/>
          <ac:spMkLst>
            <pc:docMk/>
            <pc:sldMk cId="2555289641" sldId="284"/>
            <ac:spMk id="5" creationId="{F6ED28DA-105F-CFA6-5608-2AA5A65EF0A4}"/>
          </ac:spMkLst>
        </pc:spChg>
        <pc:spChg chg="add mod">
          <ac:chgData name="Dejana Carić" userId="d66e4fe2-d9f7-4058-94fa-b906178ddd99" providerId="ADAL" clId="{E0718260-A6B2-400E-A0C8-009640CD38CA}" dt="2024-04-15T05:51:14.649" v="19" actId="1076"/>
          <ac:spMkLst>
            <pc:docMk/>
            <pc:sldMk cId="2555289641" sldId="284"/>
            <ac:spMk id="9" creationId="{33E09DCC-EBC1-0F31-F925-50391E17CDF5}"/>
          </ac:spMkLst>
        </pc:spChg>
        <pc:spChg chg="add mod">
          <ac:chgData name="Dejana Carić" userId="d66e4fe2-d9f7-4058-94fa-b906178ddd99" providerId="ADAL" clId="{E0718260-A6B2-400E-A0C8-009640CD38CA}" dt="2024-04-15T05:54:10.695" v="39" actId="1076"/>
          <ac:spMkLst>
            <pc:docMk/>
            <pc:sldMk cId="2555289641" sldId="284"/>
            <ac:spMk id="10" creationId="{72C53954-777E-20C3-2592-ABCB8E69F574}"/>
          </ac:spMkLst>
        </pc:spChg>
        <pc:picChg chg="add mod">
          <ac:chgData name="Dejana Carić" userId="d66e4fe2-d9f7-4058-94fa-b906178ddd99" providerId="ADAL" clId="{E0718260-A6B2-400E-A0C8-009640CD38CA}" dt="2024-04-15T05:54:06.912" v="38" actId="1076"/>
          <ac:picMkLst>
            <pc:docMk/>
            <pc:sldMk cId="2555289641" sldId="284"/>
            <ac:picMk id="7" creationId="{D3065DFE-C3DD-D6C0-D03B-1FB883A79242}"/>
          </ac:picMkLst>
        </pc:picChg>
        <pc:picChg chg="add mod">
          <ac:chgData name="Dejana Carić" userId="d66e4fe2-d9f7-4058-94fa-b906178ddd99" providerId="ADAL" clId="{E0718260-A6B2-400E-A0C8-009640CD38CA}" dt="2024-04-15T05:50:47.968" v="15"/>
          <ac:picMkLst>
            <pc:docMk/>
            <pc:sldMk cId="2555289641" sldId="284"/>
            <ac:picMk id="8" creationId="{5D6D9A4B-3AE3-92CF-0620-2D2E25DEC0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15.4.2024.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27" y="1529212"/>
            <a:ext cx="5915025" cy="739412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 Position on Open Science - Step Forward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2630030" cy="373938"/>
          </a:xfrm>
        </p:spPr>
        <p:txBody>
          <a:bodyPr/>
          <a:lstStyle/>
          <a:p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sc. Dejana Carić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9FAD2-4B1A-0359-A922-48E393F1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3955350"/>
            <a:ext cx="1780160" cy="8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art shaped object with green and white dots&#10;&#10;Description automatically generated">
            <a:extLst>
              <a:ext uri="{FF2B5EF4-FFF2-40B4-BE49-F238E27FC236}">
                <a16:creationId xmlns:a16="http://schemas.microsoft.com/office/drawing/2014/main" id="{43C1F89C-EE13-76D9-40DF-1D6B0C236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09" y="645025"/>
            <a:ext cx="3689648" cy="3691397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16C5F058-EE8E-203F-7825-297E40F27D35}"/>
              </a:ext>
            </a:extLst>
          </p:cNvPr>
          <p:cNvSpPr txBox="1"/>
          <p:nvPr/>
        </p:nvSpPr>
        <p:spPr>
          <a:xfrm>
            <a:off x="5168105" y="4390753"/>
            <a:ext cx="40446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Best Scientific Photo Competition in 2021</a:t>
            </a:r>
            <a:r>
              <a:rPr lang="hr-HR" sz="800" dirty="0"/>
              <a:t>. </a:t>
            </a:r>
            <a:r>
              <a:rPr lang="en-US" sz="800" dirty="0"/>
              <a:t>Love in a green way</a:t>
            </a:r>
            <a:r>
              <a:rPr lang="hr-HR" sz="800" dirty="0"/>
              <a:t>. Author: Ena </a:t>
            </a:r>
            <a:r>
              <a:rPr lang="hr-HR" sz="800" dirty="0" err="1"/>
              <a:t>Cegledi</a:t>
            </a:r>
            <a:endParaRPr lang="hr-HR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A4D2B-0200-0334-B0D8-BE79F238508A}"/>
              </a:ext>
            </a:extLst>
          </p:cNvPr>
          <p:cNvSpPr txBox="1"/>
          <p:nvPr/>
        </p:nvSpPr>
        <p:spPr>
          <a:xfrm>
            <a:off x="172874" y="3019516"/>
            <a:ext cx="9811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BA5AC7-0046-4587-A4E1-DBC6DC250380}"/>
              </a:ext>
            </a:extLst>
          </p:cNvPr>
          <p:cNvGrpSpPr/>
          <p:nvPr/>
        </p:nvGrpSpPr>
        <p:grpSpPr>
          <a:xfrm>
            <a:off x="1383532" y="3776462"/>
            <a:ext cx="4057529" cy="523220"/>
            <a:chOff x="3591778" y="5599803"/>
            <a:chExt cx="4057529" cy="523220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C7129F05-6E95-6794-3D07-537921C4F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778" y="5694594"/>
              <a:ext cx="369333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AE200E-C8BF-AAE5-1662-68D9C812523D}"/>
                </a:ext>
              </a:extLst>
            </p:cNvPr>
            <p:cNvSpPr txBox="1"/>
            <p:nvPr/>
          </p:nvSpPr>
          <p:spPr>
            <a:xfrm>
              <a:off x="3961110" y="5599803"/>
              <a:ext cx="36881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/>
              <a:r>
                <a:rPr lang="en-US" sz="1400" i="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Hrvatska </a:t>
              </a:r>
              <a:r>
                <a:rPr lang="en-US" sz="1400" i="0" dirty="0" err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zaklada</a:t>
              </a:r>
              <a:r>
                <a:rPr lang="en-US" sz="1400" i="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za </a:t>
              </a:r>
              <a:r>
                <a:rPr lang="en-US" sz="1400" i="0" dirty="0" err="1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znanost</a:t>
              </a:r>
              <a:r>
                <a:rPr lang="en-US" sz="1400" i="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hr-HR" sz="14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 fontAlgn="auto"/>
              <a:r>
                <a:rPr lang="en-US" sz="1400" i="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(Croatian Science</a:t>
              </a:r>
              <a:r>
                <a:rPr lang="hr-HR" sz="1400" i="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i="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Foundation)</a:t>
              </a:r>
            </a:p>
          </p:txBody>
        </p:sp>
      </p:grpSp>
      <p:pic>
        <p:nvPicPr>
          <p:cNvPr id="13" name="Rezervirano mjesto sadržaja 5">
            <a:extLst>
              <a:ext uri="{FF2B5EF4-FFF2-40B4-BE49-F238E27FC236}">
                <a16:creationId xmlns:a16="http://schemas.microsoft.com/office/drawing/2014/main" id="{BD3287E6-4FFD-F439-137C-D047AE61E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8" y="801188"/>
            <a:ext cx="1758995" cy="686846"/>
          </a:xfrm>
          <a:prstGeom prst="rect">
            <a:avLst/>
          </a:prstGeom>
        </p:spPr>
      </p:pic>
      <p:pic>
        <p:nvPicPr>
          <p:cNvPr id="14" name="Slika 6">
            <a:extLst>
              <a:ext uri="{FF2B5EF4-FFF2-40B4-BE49-F238E27FC236}">
                <a16:creationId xmlns:a16="http://schemas.microsoft.com/office/drawing/2014/main" id="{55D088D6-94DB-C962-F230-32457EB9F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028" y="1868353"/>
            <a:ext cx="2348765" cy="536609"/>
          </a:xfrm>
          <a:prstGeom prst="rect">
            <a:avLst/>
          </a:prstGeom>
        </p:spPr>
      </p:pic>
      <p:pic>
        <p:nvPicPr>
          <p:cNvPr id="15" name="Slika 7">
            <a:extLst>
              <a:ext uri="{FF2B5EF4-FFF2-40B4-BE49-F238E27FC236}">
                <a16:creationId xmlns:a16="http://schemas.microsoft.com/office/drawing/2014/main" id="{2E734338-BEFA-7915-412A-ED0382200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156" y="2571750"/>
            <a:ext cx="1412566" cy="70628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99A40F0-21BF-72A0-C0BF-E40588A9E922}"/>
              </a:ext>
            </a:extLst>
          </p:cNvPr>
          <p:cNvGrpSpPr/>
          <p:nvPr/>
        </p:nvGrpSpPr>
        <p:grpSpPr>
          <a:xfrm>
            <a:off x="1383532" y="3358070"/>
            <a:ext cx="1683631" cy="333354"/>
            <a:chOff x="1383532" y="3358070"/>
            <a:chExt cx="1683631" cy="3333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C1A9B0-18AF-3A27-AEC9-B26EF1A4A018}"/>
                </a:ext>
              </a:extLst>
            </p:cNvPr>
            <p:cNvSpPr txBox="1"/>
            <p:nvPr/>
          </p:nvSpPr>
          <p:spPr>
            <a:xfrm>
              <a:off x="1654597" y="3358070"/>
              <a:ext cx="1412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r-Latn-RS"/>
              </a:defPPr>
            </a:lstStyle>
            <a:p>
              <a:r>
                <a:rPr lang="hr-HR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@hrzz_science</a:t>
              </a:r>
            </a:p>
          </p:txBody>
        </p:sp>
        <p:pic>
          <p:nvPicPr>
            <p:cNvPr id="1026" name="Picture 2" descr="Business (@XBusiness) / X">
              <a:extLst>
                <a:ext uri="{FF2B5EF4-FFF2-40B4-BE49-F238E27FC236}">
                  <a16:creationId xmlns:a16="http://schemas.microsoft.com/office/drawing/2014/main" id="{AB08903E-BE7A-29F3-1B04-7772FECF7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532" y="3358070"/>
              <a:ext cx="333354" cy="333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 descr="A picture containing text, clipart">
            <a:extLst>
              <a:ext uri="{FF2B5EF4-FFF2-40B4-BE49-F238E27FC236}">
                <a16:creationId xmlns:a16="http://schemas.microsoft.com/office/drawing/2014/main" id="{027D5C04-7771-442A-D5E3-439038C2FE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" y="93351"/>
            <a:ext cx="1230237" cy="579749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21AD28C-37E7-2ECB-EBDE-6857427C6A09}"/>
              </a:ext>
            </a:extLst>
          </p:cNvPr>
          <p:cNvSpPr txBox="1">
            <a:spLocks/>
          </p:cNvSpPr>
          <p:nvPr/>
        </p:nvSpPr>
        <p:spPr>
          <a:xfrm>
            <a:off x="2137559" y="4788339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6858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Open Science - </a:t>
            </a:r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Forward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4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8"/>
            <a:ext cx="6858000" cy="321440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sc. Dejana Carić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prezentacije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856B275-8296-EA9A-9C75-DA74DB2BD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73063"/>
            <a:ext cx="6858000" cy="1376362"/>
          </a:xfrm>
        </p:spPr>
        <p:txBody>
          <a:bodyPr>
            <a:normAutofit/>
          </a:bodyPr>
          <a:lstStyle/>
          <a:p>
            <a:r>
              <a:rPr lang="hr-HR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</a:t>
            </a:r>
            <a:r>
              <a:rPr lang="hr-HR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hr-HR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Open Science - </a:t>
            </a:r>
            <a:r>
              <a:rPr lang="hr-HR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hr-HR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Forward</a:t>
            </a:r>
            <a:endParaRPr lang="hr-HR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420153-F01C-A91A-1452-A31F6B4D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Open Science -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Forward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E1F97A0-EDEF-3C72-4065-1F57F4B1D7B4}"/>
              </a:ext>
            </a:extLst>
          </p:cNvPr>
          <p:cNvSpPr txBox="1">
            <a:spLocks/>
          </p:cNvSpPr>
          <p:nvPr/>
        </p:nvSpPr>
        <p:spPr>
          <a:xfrm>
            <a:off x="762000" y="1114943"/>
            <a:ext cx="7395411" cy="32971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Croatian Science Foundation in numbers</a:t>
            </a:r>
          </a:p>
          <a:p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</a:t>
            </a:r>
            <a:r>
              <a:rPr lang="hr-H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shed </a:t>
            </a:r>
            <a:r>
              <a:rPr lang="hr-HR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r-H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hr-H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hr-H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unding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competitive scientific, developmental and innovation projects)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614 ongoing</a:t>
            </a:r>
            <a:r>
              <a:rPr lang="hr-H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</a:p>
          <a:p>
            <a:pPr>
              <a:lnSpc>
                <a:spcPct val="120000"/>
              </a:lnSpc>
            </a:pPr>
            <a:r>
              <a:rPr lang="hr-HR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Currently</a:t>
            </a:r>
            <a:r>
              <a:rPr lang="hr-H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Calls in evaluation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Open calls: 	IP-2024-05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MOBDOK-2023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MAPS-Multilateral Academic Projects</a:t>
            </a:r>
          </a:p>
          <a:p>
            <a:pPr algn="just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1924FF22-7513-1C8C-3523-4B30D1CD6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" y="93351"/>
            <a:ext cx="1230237" cy="5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3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BD1067-E048-F4E5-543E-B4D0294F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Open Science -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Forward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9CC7-9EF5-DC86-E898-7E4AC51E8183}"/>
              </a:ext>
            </a:extLst>
          </p:cNvPr>
          <p:cNvSpPr txBox="1">
            <a:spLocks/>
          </p:cNvSpPr>
          <p:nvPr/>
        </p:nvSpPr>
        <p:spPr>
          <a:xfrm>
            <a:off x="249941" y="1746990"/>
            <a:ext cx="5188332" cy="2040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SRCE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Centre for Scientific Information Ruđer Boskovic Institute; CROSSDA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Science Group Science Europa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CoNOSC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Croatian Open Science Cloud - HR-OOZ Initiative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icture containing text, clipart">
            <a:extLst>
              <a:ext uri="{FF2B5EF4-FFF2-40B4-BE49-F238E27FC236}">
                <a16:creationId xmlns:a16="http://schemas.microsoft.com/office/drawing/2014/main" id="{CEF5578C-DB7B-7567-BF94-1535CA430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5" y="93351"/>
            <a:ext cx="1230237" cy="579749"/>
          </a:xfrm>
          <a:prstGeom prst="rect">
            <a:avLst/>
          </a:prstGeom>
        </p:spPr>
      </p:pic>
      <p:sp>
        <p:nvSpPr>
          <p:cNvPr id="7" name="TekstniOkvir 17">
            <a:extLst>
              <a:ext uri="{FF2B5EF4-FFF2-40B4-BE49-F238E27FC236}">
                <a16:creationId xmlns:a16="http://schemas.microsoft.com/office/drawing/2014/main" id="{8160F48B-C220-DBB3-6B54-2FD09224A72D}"/>
              </a:ext>
            </a:extLst>
          </p:cNvPr>
          <p:cNvSpPr txBox="1"/>
          <p:nvPr/>
        </p:nvSpPr>
        <p:spPr>
          <a:xfrm>
            <a:off x="5976739" y="4428709"/>
            <a:ext cx="2888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Scientific Photo Competition in 2021</a:t>
            </a:r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r-H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Broken</a:t>
            </a:r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hart</a:t>
            </a:r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Author: </a:t>
            </a:r>
            <a:r>
              <a:rPr lang="hr-HR" sz="800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Iva M. Tolić</a:t>
            </a:r>
            <a:endParaRPr lang="hr-HR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red heart on a white surface&#10;&#10;Description automatically generated">
            <a:extLst>
              <a:ext uri="{FF2B5EF4-FFF2-40B4-BE49-F238E27FC236}">
                <a16:creationId xmlns:a16="http://schemas.microsoft.com/office/drawing/2014/main" id="{3AD052C9-61DE-A881-E898-F67BBA34B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11" y="1265169"/>
            <a:ext cx="3138985" cy="3138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60983-0351-B29F-309A-2C3F79E7ED62}"/>
              </a:ext>
            </a:extLst>
          </p:cNvPr>
          <p:cNvSpPr txBox="1"/>
          <p:nvPr/>
        </p:nvSpPr>
        <p:spPr>
          <a:xfrm>
            <a:off x="2742636" y="271509"/>
            <a:ext cx="3946922" cy="65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514337">
              <a:lnSpc>
                <a:spcPct val="90000"/>
              </a:lnSpc>
              <a:spcBef>
                <a:spcPct val="0"/>
              </a:spcBef>
              <a:buNone/>
              <a:defRPr sz="2025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science partners</a:t>
            </a:r>
          </a:p>
        </p:txBody>
      </p:sp>
    </p:spTree>
    <p:extLst>
      <p:ext uri="{BB962C8B-B14F-4D97-AF65-F5344CB8AC3E}">
        <p14:creationId xmlns:p14="http://schemas.microsoft.com/office/powerpoint/2010/main" val="218612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D1D5-9831-E69D-1933-D85FB4AD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662" y="101600"/>
            <a:ext cx="3686675" cy="99417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we were last year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EF36E-B690-6F1F-F942-9CDD604B1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702" y="1994861"/>
            <a:ext cx="4088731" cy="1446171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Data </a:t>
            </a:r>
            <a:r>
              <a:rPr lang="hr-HR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anagement</a:t>
            </a:r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</a:t>
            </a:r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DMP in </a:t>
            </a:r>
            <a:r>
              <a:rPr lang="en-US" sz="14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Dabar</a:t>
            </a:r>
            <a:endParaRPr lang="en-US" sz="1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Article Publishing Charges (APCs)</a:t>
            </a:r>
          </a:p>
          <a:p>
            <a:endParaRPr lang="hr-HR" sz="1400" b="0" dirty="0"/>
          </a:p>
        </p:txBody>
      </p:sp>
      <p:pic>
        <p:nvPicPr>
          <p:cNvPr id="7" name="Content Placeholder 6" descr="A goat peeking out of a rock">
            <a:extLst>
              <a:ext uri="{FF2B5EF4-FFF2-40B4-BE49-F238E27FC236}">
                <a16:creationId xmlns:a16="http://schemas.microsoft.com/office/drawing/2014/main" id="{D3065DFE-C3DD-D6C0-D03B-1FB883A792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87" y="1806805"/>
            <a:ext cx="3886200" cy="2185987"/>
          </a:xfrm>
        </p:spPr>
      </p:pic>
      <p:pic>
        <p:nvPicPr>
          <p:cNvPr id="8" name="Picture 7" descr="A picture containing text, clipart">
            <a:extLst>
              <a:ext uri="{FF2B5EF4-FFF2-40B4-BE49-F238E27FC236}">
                <a16:creationId xmlns:a16="http://schemas.microsoft.com/office/drawing/2014/main" id="{5D6D9A4B-3AE3-92CF-0620-2D2E25DEC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5" y="93351"/>
            <a:ext cx="1230237" cy="57974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3E09DCC-EBC1-0F31-F925-50391E17CDF5}"/>
              </a:ext>
            </a:extLst>
          </p:cNvPr>
          <p:cNvSpPr txBox="1">
            <a:spLocks/>
          </p:cNvSpPr>
          <p:nvPr/>
        </p:nvSpPr>
        <p:spPr>
          <a:xfrm>
            <a:off x="2063262" y="4703826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6858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  <a:ea typeface="Aptos" panose="020B0004020202020204" pitchFamily="34" charset="0"/>
              </a:rPr>
              <a:t>HRZZ's Position on Open Science - Step Forward</a:t>
            </a:r>
            <a:endParaRPr lang="en-US" dirty="0">
              <a:latin typeface="+mj-lt"/>
            </a:endParaRPr>
          </a:p>
        </p:txBody>
      </p:sp>
      <p:sp>
        <p:nvSpPr>
          <p:cNvPr id="10" name="TekstniOkvir 17">
            <a:extLst>
              <a:ext uri="{FF2B5EF4-FFF2-40B4-BE49-F238E27FC236}">
                <a16:creationId xmlns:a16="http://schemas.microsoft.com/office/drawing/2014/main" id="{72C53954-777E-20C3-2592-ABCB8E69F574}"/>
              </a:ext>
            </a:extLst>
          </p:cNvPr>
          <p:cNvSpPr txBox="1"/>
          <p:nvPr/>
        </p:nvSpPr>
        <p:spPr>
          <a:xfrm>
            <a:off x="4909887" y="4179032"/>
            <a:ext cx="388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Scientific Photo Competition in 2021</a:t>
            </a:r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Waiting 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right opportunity</a:t>
            </a:r>
          </a:p>
          <a:p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Author: Krešimir </a:t>
            </a:r>
            <a:r>
              <a:rPr lang="hr-H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Kavčić</a:t>
            </a:r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28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5452-F104-C657-86B7-0379EFF8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73" y="628033"/>
            <a:ext cx="7111550" cy="520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access publications in UIP-2017-05 and IP-2018-10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62D6B4-F556-0D65-43E9-1ECD976562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8096658"/>
              </p:ext>
            </p:extLst>
          </p:nvPr>
        </p:nvGraphicFramePr>
        <p:xfrm>
          <a:off x="628650" y="1370013"/>
          <a:ext cx="3886198" cy="262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756175150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341522072"/>
                    </a:ext>
                  </a:extLst>
                </a:gridCol>
              </a:tblGrid>
              <a:tr h="3750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13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UIP-2017-05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98342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r>
                        <a:rPr lang="en-US" sz="1013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funding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858953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r>
                        <a:rPr lang="en-US" sz="1013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Budget: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13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13.642.083,47 euro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31490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r>
                        <a:rPr lang="en-US" noProof="0" dirty="0"/>
                        <a:t>Financed </a:t>
                      </a:r>
                      <a:r>
                        <a:rPr lang="en-US" dirty="0"/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30593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r>
                        <a:rPr lang="en-US" sz="1013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publication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276522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r>
                        <a:rPr lang="en-US" dirty="0"/>
                        <a:t>Open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62296"/>
                  </a:ext>
                </a:extLst>
              </a:tr>
              <a:tr h="375031">
                <a:tc>
                  <a:txBody>
                    <a:bodyPr/>
                    <a:lstStyle/>
                    <a:p>
                      <a:r>
                        <a:rPr lang="en-US" dirty="0"/>
                        <a:t>APC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13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239.377,43 euro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06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19A4F7-BFDF-A036-8601-4BA874279C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1349152"/>
              </p:ext>
            </p:extLst>
          </p:nvPr>
        </p:nvGraphicFramePr>
        <p:xfrm>
          <a:off x="4629150" y="1370013"/>
          <a:ext cx="3886198" cy="262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2750430768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7648283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13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IP-2018-01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13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funding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1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13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budget: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13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16.576.739,69 euro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0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Financed </a:t>
                      </a:r>
                      <a:r>
                        <a:rPr lang="en-US" dirty="0"/>
                        <a:t>projects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9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13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publication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65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Open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50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13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100.420,91 euro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72292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3BA68-E04A-75D2-F54A-4702124B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 Position on Open Science - Step Forward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75FEC007-F529-8955-44A2-BFD5E9337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" y="93351"/>
            <a:ext cx="1230237" cy="5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2DBD4-1850-438A-A0E3-4B536013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81701"/>
            <a:ext cx="5017474" cy="274637"/>
          </a:xfrm>
        </p:spPr>
        <p:txBody>
          <a:bodyPr/>
          <a:lstStyle/>
          <a:p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Open Science -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Forward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BFD04-91B5-7FB4-EBCC-D1CEB1F0861E}"/>
              </a:ext>
            </a:extLst>
          </p:cNvPr>
          <p:cNvSpPr txBox="1"/>
          <p:nvPr/>
        </p:nvSpPr>
        <p:spPr>
          <a:xfrm>
            <a:off x="372983" y="1609946"/>
            <a:ext cx="4824660" cy="3001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29th July 2023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 on the conditions and the grant award procedure for the achievement of the </a:t>
            </a:r>
            <a:r>
              <a:rPr lang="hr-HR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oundation's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purpose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17th October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Open Sans" panose="020B0606030504020204" pitchFamily="34" charset="0"/>
                <a:cs typeface="Times New Roman" panose="02020603050405020304" pitchFamily="18" charset="0"/>
              </a:rPr>
              <a:t>Strategic plan </a:t>
            </a:r>
            <a:r>
              <a:rPr lang="hr-HR" sz="1400" dirty="0">
                <a:latin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>
                <a:latin typeface="Open Sans" panose="020B0606030504020204" pitchFamily="34" charset="0"/>
                <a:cs typeface="Times New Roman" panose="02020603050405020304" pitchFamily="18" charset="0"/>
              </a:rPr>
              <a:t>Croatian </a:t>
            </a:r>
            <a:r>
              <a:rPr lang="hr-HR" sz="1400" dirty="0">
                <a:latin typeface="Open Sans" panose="020B0606030504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 err="1">
                <a:latin typeface="Open Sans" panose="020B0606030504020204" pitchFamily="34" charset="0"/>
                <a:cs typeface="Times New Roman" panose="02020603050405020304" pitchFamily="18" charset="0"/>
              </a:rPr>
              <a:t>cience</a:t>
            </a:r>
            <a:r>
              <a:rPr lang="en-US" sz="1400" dirty="0"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latin typeface="Open Sans" panose="020B0606030504020204" pitchFamily="34" charset="0"/>
                <a:cs typeface="Times New Roman" panose="02020603050405020304" pitchFamily="18" charset="0"/>
              </a:rPr>
              <a:t>F</a:t>
            </a:r>
            <a:r>
              <a:rPr lang="en-US" sz="1400" dirty="0" err="1">
                <a:latin typeface="Open Sans" panose="020B0606030504020204" pitchFamily="34" charset="0"/>
                <a:cs typeface="Times New Roman" panose="02020603050405020304" pitchFamily="18" charset="0"/>
              </a:rPr>
              <a:t>oundation</a:t>
            </a:r>
            <a:r>
              <a:rPr lang="en-US" sz="1400" dirty="0">
                <a:latin typeface="Open Sans" panose="020B0606030504020204" pitchFamily="34" charset="0"/>
                <a:cs typeface="Times New Roman" panose="02020603050405020304" pitchFamily="18" charset="0"/>
              </a:rPr>
              <a:t> for the period 2023 – 2027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text, clipart">
            <a:extLst>
              <a:ext uri="{FF2B5EF4-FFF2-40B4-BE49-F238E27FC236}">
                <a16:creationId xmlns:a16="http://schemas.microsoft.com/office/drawing/2014/main" id="{B534D6A3-1B86-51B1-17BA-B3A5DB536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" y="93351"/>
            <a:ext cx="1230237" cy="579749"/>
          </a:xfrm>
          <a:prstGeom prst="rect">
            <a:avLst/>
          </a:prstGeom>
        </p:spPr>
      </p:pic>
      <p:pic>
        <p:nvPicPr>
          <p:cNvPr id="6" name="Rezervirano mjesto sadržaja 3" descr="Slika na kojoj se prikazuje tekst, računalo, stol, radni stol&#10;&#10;Opis je automatski generiran">
            <a:extLst>
              <a:ext uri="{FF2B5EF4-FFF2-40B4-BE49-F238E27FC236}">
                <a16:creationId xmlns:a16="http://schemas.microsoft.com/office/drawing/2014/main" id="{384C2DD1-C2C5-3375-79A6-BD9C8226E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r="20506"/>
          <a:stretch/>
        </p:blipFill>
        <p:spPr>
          <a:xfrm>
            <a:off x="5436384" y="959633"/>
            <a:ext cx="3663166" cy="365209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kstniOkvir 14">
            <a:extLst>
              <a:ext uri="{FF2B5EF4-FFF2-40B4-BE49-F238E27FC236}">
                <a16:creationId xmlns:a16="http://schemas.microsoft.com/office/drawing/2014/main" id="{D5DDE6AA-62C0-E65E-DFC3-1471C5A77ED6}"/>
              </a:ext>
            </a:extLst>
          </p:cNvPr>
          <p:cNvSpPr txBox="1"/>
          <p:nvPr/>
        </p:nvSpPr>
        <p:spPr>
          <a:xfrm>
            <a:off x="5973561" y="558829"/>
            <a:ext cx="28105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Scientific Photo Competition in 2021</a:t>
            </a:r>
            <a:r>
              <a:rPr lang="hr-HR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Cromuscodex70 project and work with young people</a:t>
            </a:r>
            <a:r>
              <a:rPr lang="hr-HR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Author: </a:t>
            </a:r>
            <a:r>
              <a:rPr lang="hr-HR" sz="7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Hana Breko Kustura</a:t>
            </a:r>
            <a:endParaRPr lang="hr-HR" sz="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E577AA-E908-CCEC-8856-05BD4DDA0002}"/>
              </a:ext>
            </a:extLst>
          </p:cNvPr>
          <p:cNvSpPr txBox="1">
            <a:spLocks/>
          </p:cNvSpPr>
          <p:nvPr/>
        </p:nvSpPr>
        <p:spPr>
          <a:xfrm>
            <a:off x="3600767" y="176014"/>
            <a:ext cx="194246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">
            <a:extLst>
              <a:ext uri="{FF2B5EF4-FFF2-40B4-BE49-F238E27FC236}">
                <a16:creationId xmlns:a16="http://schemas.microsoft.com/office/drawing/2014/main" id="{6476FA9E-5557-E751-6B39-1E5908C08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" y="93351"/>
            <a:ext cx="1230237" cy="5797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0341-6D27-CF1D-5144-F3718D8A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25" y="1792003"/>
            <a:ext cx="5757711" cy="2105501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Data Management Plan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results of the project in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CroRIS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(CROSBI)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open access to full texts of publications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data in a repository with FAIR principles whenever possible</a:t>
            </a:r>
          </a:p>
          <a:p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D20361F-377A-6513-6508-26C1EE505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1156" y="383225"/>
            <a:ext cx="7886700" cy="993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 on the conditions and the grant award procedure for the achievement of the foundation's purpose</a:t>
            </a:r>
          </a:p>
        </p:txBody>
      </p:sp>
      <p:pic>
        <p:nvPicPr>
          <p:cNvPr id="6" name="Slika 4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C44C1BA1-7CCD-311D-920D-C6B9ABD03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r="160"/>
          <a:stretch/>
        </p:blipFill>
        <p:spPr>
          <a:xfrm>
            <a:off x="6116855" y="1234679"/>
            <a:ext cx="2947013" cy="338945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C65B8D08-1287-08EC-ADAA-9F08AEA50C10}"/>
              </a:ext>
            </a:extLst>
          </p:cNvPr>
          <p:cNvSpPr txBox="1"/>
          <p:nvPr/>
        </p:nvSpPr>
        <p:spPr>
          <a:xfrm>
            <a:off x="6351159" y="4624133"/>
            <a:ext cx="2869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Scientific Photo Competition in 2021</a:t>
            </a:r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r-H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Stuck</a:t>
            </a:r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hr-H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Author: Silvija Maračić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9E2EC4C-EA8C-1C1F-DDA3-77200668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Open Science -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hr-HR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9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Forward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6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D02C-40BA-3F30-7077-FF0854A9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Strategic plan </a:t>
            </a:r>
            <a:br>
              <a:rPr lang="hr-HR" sz="2000" b="1" dirty="0">
                <a:latin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Croatian </a:t>
            </a:r>
            <a:r>
              <a:rPr lang="hr-HR" sz="20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S</a:t>
            </a:r>
            <a:r>
              <a:rPr lang="en-GB" sz="2000" b="1" dirty="0" err="1">
                <a:latin typeface="Open Sans" panose="020B0606030504020204" pitchFamily="34" charset="0"/>
                <a:cs typeface="Times New Roman" panose="02020603050405020304" pitchFamily="18" charset="0"/>
              </a:rPr>
              <a:t>cience</a:t>
            </a:r>
            <a:r>
              <a:rPr lang="en-GB" sz="20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F</a:t>
            </a:r>
            <a:r>
              <a:rPr lang="en-GB" sz="2000" b="1" dirty="0" err="1">
                <a:latin typeface="Open Sans" panose="020B0606030504020204" pitchFamily="34" charset="0"/>
                <a:cs typeface="Times New Roman" panose="02020603050405020304" pitchFamily="18" charset="0"/>
              </a:rPr>
              <a:t>oundation</a:t>
            </a:r>
            <a:r>
              <a:rPr lang="en-GB" sz="20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 2023-2027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1079F-450C-41A6-D367-0EA5552E0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7" y="1775027"/>
            <a:ext cx="5444891" cy="23623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scientific excellence and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the capacity and international recognition of HRZZ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the role of science in the economy, society and among citizens</a:t>
            </a:r>
          </a:p>
          <a:p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Rezervirano mjesto sadržaja 3">
            <a:extLst>
              <a:ext uri="{FF2B5EF4-FFF2-40B4-BE49-F238E27FC236}">
                <a16:creationId xmlns:a16="http://schemas.microsoft.com/office/drawing/2014/main" id="{17204C35-9304-E2F8-88E9-2E19E98BF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"/>
          <a:stretch/>
        </p:blipFill>
        <p:spPr>
          <a:xfrm>
            <a:off x="5626100" y="1104021"/>
            <a:ext cx="3466521" cy="345604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9E5E3-6CDE-B7D7-7FBD-22DEE1510D76}"/>
              </a:ext>
            </a:extLst>
          </p:cNvPr>
          <p:cNvSpPr txBox="1"/>
          <p:nvPr/>
        </p:nvSpPr>
        <p:spPr>
          <a:xfrm>
            <a:off x="5848699" y="4549282"/>
            <a:ext cx="2193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Best Scientific Photo Competition in 2021</a:t>
            </a:r>
            <a:r>
              <a:rPr lang="hr-HR" dirty="0"/>
              <a:t>. </a:t>
            </a:r>
            <a:endParaRPr lang="en-US" dirty="0"/>
          </a:p>
          <a:p>
            <a:r>
              <a:rPr lang="hr-HR" dirty="0" err="1"/>
              <a:t>Bally</a:t>
            </a:r>
            <a:r>
              <a:rPr lang="hr-HR" dirty="0"/>
              <a:t> </a:t>
            </a:r>
            <a:r>
              <a:rPr lang="hr-HR" dirty="0" err="1"/>
              <a:t>spelling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. Author: Ena </a:t>
            </a:r>
            <a:r>
              <a:rPr lang="hr-HR" dirty="0" err="1"/>
              <a:t>Cegledi</a:t>
            </a:r>
            <a:r>
              <a:rPr lang="hr-HR" dirty="0"/>
              <a:t> </a:t>
            </a:r>
          </a:p>
        </p:txBody>
      </p:sp>
      <p:pic>
        <p:nvPicPr>
          <p:cNvPr id="7" name="Picture 6" descr="A picture containing text, clipart">
            <a:extLst>
              <a:ext uri="{FF2B5EF4-FFF2-40B4-BE49-F238E27FC236}">
                <a16:creationId xmlns:a16="http://schemas.microsoft.com/office/drawing/2014/main" id="{EA2E85C2-3D07-00B5-4CCF-267210131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" y="93351"/>
            <a:ext cx="1230237" cy="579749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FC06FD4-8B30-FD92-7D6B-ABF22496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32334"/>
            <a:ext cx="5017474" cy="274637"/>
          </a:xfrm>
        </p:spPr>
        <p:txBody>
          <a:bodyPr/>
          <a:lstStyle/>
          <a:p>
            <a:r>
              <a:rPr lang="hr-HR" sz="900" dirty="0" err="1">
                <a:effectLst/>
                <a:latin typeface="+mj-lt"/>
                <a:ea typeface="Aptos" panose="020B0004020202020204" pitchFamily="34" charset="0"/>
              </a:rPr>
              <a:t>HRZZ's</a:t>
            </a:r>
            <a:r>
              <a:rPr lang="hr-HR" sz="900" dirty="0">
                <a:effectLst/>
                <a:latin typeface="+mj-lt"/>
                <a:ea typeface="Aptos" panose="020B0004020202020204" pitchFamily="34" charset="0"/>
              </a:rPr>
              <a:t> </a:t>
            </a:r>
            <a:r>
              <a:rPr lang="hr-HR" sz="900" dirty="0" err="1">
                <a:effectLst/>
                <a:latin typeface="+mj-lt"/>
                <a:ea typeface="Aptos" panose="020B0004020202020204" pitchFamily="34" charset="0"/>
              </a:rPr>
              <a:t>Position</a:t>
            </a:r>
            <a:r>
              <a:rPr lang="hr-HR" sz="900" dirty="0">
                <a:effectLst/>
                <a:latin typeface="+mj-lt"/>
                <a:ea typeface="Aptos" panose="020B0004020202020204" pitchFamily="34" charset="0"/>
              </a:rPr>
              <a:t> on Open Science - </a:t>
            </a:r>
            <a:r>
              <a:rPr lang="hr-HR" sz="900" dirty="0" err="1">
                <a:effectLst/>
                <a:latin typeface="+mj-lt"/>
                <a:ea typeface="Aptos" panose="020B0004020202020204" pitchFamily="34" charset="0"/>
              </a:rPr>
              <a:t>Step</a:t>
            </a:r>
            <a:r>
              <a:rPr lang="hr-HR" sz="900" dirty="0">
                <a:effectLst/>
                <a:latin typeface="+mj-lt"/>
                <a:ea typeface="Aptos" panose="020B0004020202020204" pitchFamily="34" charset="0"/>
              </a:rPr>
              <a:t> </a:t>
            </a:r>
            <a:r>
              <a:rPr lang="hr-HR" sz="900" dirty="0" err="1">
                <a:effectLst/>
                <a:latin typeface="+mj-lt"/>
                <a:ea typeface="Aptos" panose="020B0004020202020204" pitchFamily="34" charset="0"/>
              </a:rPr>
              <a:t>Forward</a:t>
            </a:r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28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708D6E-656A-13F4-7173-9ED932E0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Strategic plan </a:t>
            </a:r>
            <a:br>
              <a:rPr lang="en-US" sz="2400" b="1" dirty="0">
                <a:latin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Croatian </a:t>
            </a:r>
            <a:r>
              <a:rPr lang="hr-HR" sz="24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>
                <a:latin typeface="Open Sans" panose="020B0606030504020204" pitchFamily="34" charset="0"/>
                <a:cs typeface="Times New Roman" panose="02020603050405020304" pitchFamily="18" charset="0"/>
              </a:rPr>
              <a:t>cience</a:t>
            </a:r>
            <a:r>
              <a:rPr lang="en-US" sz="24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F</a:t>
            </a:r>
            <a:r>
              <a:rPr lang="en-US" sz="2400" b="1" dirty="0" err="1">
                <a:latin typeface="Open Sans" panose="020B0606030504020204" pitchFamily="34" charset="0"/>
                <a:cs typeface="Times New Roman" panose="02020603050405020304" pitchFamily="18" charset="0"/>
              </a:rPr>
              <a:t>oundation</a:t>
            </a:r>
            <a:r>
              <a:rPr lang="en-US" sz="24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 2023-2027</a:t>
            </a:r>
            <a:br>
              <a:rPr lang="en-US" sz="2400" b="1" dirty="0">
                <a:latin typeface="Open Sans" panose="020B0606030504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44C9F-6FF9-0109-574C-469EDD805F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187" y="1563334"/>
            <a:ext cx="6660998" cy="2373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lnSpc>
                <a:spcPct val="10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Guidelines for publications in open access for HRZZ projects and programs</a:t>
            </a:r>
          </a:p>
          <a:p>
            <a:pPr marL="285750" indent="-285750">
              <a:lnSpc>
                <a:spcPct val="10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access to Research Results /Archive all publications in repositories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(publications, data, software, models, methods, theories, algorithms, protocols, e-exhibitions, contributions to policies,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lnSpc>
                <a:spcPct val="10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access to digital scientific information</a:t>
            </a:r>
          </a:p>
          <a:p>
            <a:pPr marL="285750" indent="-285750">
              <a:lnSpc>
                <a:spcPct val="10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access publications</a:t>
            </a:r>
          </a:p>
          <a:p>
            <a:pPr marL="285750" indent="-285750">
              <a:lnSpc>
                <a:spcPct val="10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access books </a:t>
            </a:r>
          </a:p>
          <a:p>
            <a:pPr marL="285750" indent="-285750">
              <a:lnSpc>
                <a:spcPct val="10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 thesis in Repositories</a:t>
            </a:r>
          </a:p>
          <a:p>
            <a:pPr marL="285750" indent="-285750">
              <a:lnSpc>
                <a:spcPct val="10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sets in Repositories </a:t>
            </a:r>
          </a:p>
          <a:p>
            <a:pPr marL="285750" indent="-285750">
              <a:lnSpc>
                <a:spcPct val="10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anagement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4A9D3-89D1-AE54-6A6A-248AFF17DFF6}"/>
              </a:ext>
            </a:extLst>
          </p:cNvPr>
          <p:cNvSpPr txBox="1"/>
          <p:nvPr/>
        </p:nvSpPr>
        <p:spPr>
          <a:xfrm>
            <a:off x="4809816" y="3695457"/>
            <a:ext cx="19065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scientific excellence and innovation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the capacity and international recognition of HRZZ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the role of science in the economy, society and among citizens.                 </a:t>
            </a:r>
          </a:p>
        </p:txBody>
      </p:sp>
      <p:pic>
        <p:nvPicPr>
          <p:cNvPr id="8" name="Picture 7" descr="A turtle on a green net&#10;&#10;Description automatically generated">
            <a:extLst>
              <a:ext uri="{FF2B5EF4-FFF2-40B4-BE49-F238E27FC236}">
                <a16:creationId xmlns:a16="http://schemas.microsoft.com/office/drawing/2014/main" id="{49FD7EF7-B0EB-66BC-7CFF-834967CD9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66" y="1182612"/>
            <a:ext cx="2278180" cy="3037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6D960-4294-6526-363C-EF4B1AECC4D1}"/>
              </a:ext>
            </a:extLst>
          </p:cNvPr>
          <p:cNvSpPr txBox="1"/>
          <p:nvPr/>
        </p:nvSpPr>
        <p:spPr>
          <a:xfrm>
            <a:off x="7233137" y="4289658"/>
            <a:ext cx="1824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buNone/>
            </a:pPr>
            <a:r>
              <a:rPr lang="en-US" dirty="0"/>
              <a:t>Best Scientific Photo Competition in 2021. Koko and lunch. Author: Klara </a:t>
            </a:r>
            <a:r>
              <a:rPr lang="en-US" dirty="0" err="1"/>
              <a:t>Filek</a:t>
            </a:r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E7CCB67-61D1-D00B-0F46-9C4423F482B4}"/>
              </a:ext>
            </a:extLst>
          </p:cNvPr>
          <p:cNvSpPr txBox="1">
            <a:spLocks/>
          </p:cNvSpPr>
          <p:nvPr/>
        </p:nvSpPr>
        <p:spPr>
          <a:xfrm>
            <a:off x="2215663" y="473154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6858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HRZZ's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Open Science - </a:t>
            </a:r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Forward</a:t>
            </a:r>
            <a:endParaRPr lang="hr-H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A picture containing text, clipart">
            <a:extLst>
              <a:ext uri="{FF2B5EF4-FFF2-40B4-BE49-F238E27FC236}">
                <a16:creationId xmlns:a16="http://schemas.microsoft.com/office/drawing/2014/main" id="{26A77639-9412-B898-80BE-A711EDAC6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" y="93351"/>
            <a:ext cx="1230237" cy="5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30054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614</Words>
  <Application>Microsoft Office PowerPoint</Application>
  <PresentationFormat>On-screen Show (16:9)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Srce DEI 2024_16x9</vt:lpstr>
      <vt:lpstr>HRZZ's Position on Open Science - Step Forward</vt:lpstr>
      <vt:lpstr>PowerPoint Presentation</vt:lpstr>
      <vt:lpstr>PowerPoint Presentation</vt:lpstr>
      <vt:lpstr>Where we were last year</vt:lpstr>
      <vt:lpstr>Open access publications in UIP-2017-05 and IP-2018-10</vt:lpstr>
      <vt:lpstr>PowerPoint Presentation</vt:lpstr>
      <vt:lpstr>Regulation on the conditions and the grant award procedure for the achievement of the foundation's purpose</vt:lpstr>
      <vt:lpstr>Strategic plan  Croatian Science Foundation 2023-2027</vt:lpstr>
      <vt:lpstr>Strategic plan  Croatian Science Foundation 2023-2027 </vt:lpstr>
      <vt:lpstr>PowerPoint Presentation</vt:lpstr>
      <vt:lpstr>HRZZ's Position on Open Science - Step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Dejana Carić</cp:lastModifiedBy>
  <cp:revision>75</cp:revision>
  <cp:lastPrinted>2014-06-24T07:01:20Z</cp:lastPrinted>
  <dcterms:created xsi:type="dcterms:W3CDTF">2014-09-19T07:16:42Z</dcterms:created>
  <dcterms:modified xsi:type="dcterms:W3CDTF">2024-04-15T12:35:10Z</dcterms:modified>
</cp:coreProperties>
</file>