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2" r:id="rId3"/>
    <p:sldId id="276" r:id="rId4"/>
    <p:sldId id="263" r:id="rId5"/>
    <p:sldId id="264" r:id="rId6"/>
    <p:sldId id="265" r:id="rId7"/>
    <p:sldId id="266" r:id="rId8"/>
    <p:sldId id="309" r:id="rId9"/>
    <p:sldId id="267" r:id="rId10"/>
    <p:sldId id="268" r:id="rId11"/>
    <p:sldId id="295" r:id="rId12"/>
    <p:sldId id="269" r:id="rId13"/>
    <p:sldId id="277" r:id="rId14"/>
    <p:sldId id="278" r:id="rId15"/>
    <p:sldId id="296" r:id="rId16"/>
    <p:sldId id="270" r:id="rId17"/>
    <p:sldId id="279" r:id="rId18"/>
    <p:sldId id="275" r:id="rId19"/>
    <p:sldId id="272" r:id="rId20"/>
    <p:sldId id="273" r:id="rId21"/>
    <p:sldId id="274" r:id="rId22"/>
    <p:sldId id="280" r:id="rId23"/>
    <p:sldId id="281" r:id="rId24"/>
    <p:sldId id="257" r:id="rId25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635"/>
    <a:srgbClr val="D2072A"/>
    <a:srgbClr val="C00000"/>
    <a:srgbClr val="D7182A"/>
    <a:srgbClr val="CC3C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8378" autoAdjust="0"/>
  </p:normalViewPr>
  <p:slideViewPr>
    <p:cSldViewPr snapToGrid="0" showGuides="1">
      <p:cViewPr varScale="1">
        <p:scale>
          <a:sx n="118" d="100"/>
          <a:sy n="118" d="100"/>
        </p:scale>
        <p:origin x="1440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1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4.png"/><Relationship Id="rId1" Type="http://schemas.openxmlformats.org/officeDocument/2006/relationships/theme" Target="../theme/theme3.xml"/><Relationship Id="rId4" Type="http://schemas.openxmlformats.org/officeDocument/2006/relationships/image" Target="../media/image8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11.4.2024.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4.png"/><Relationship Id="rId1" Type="http://schemas.openxmlformats.org/officeDocument/2006/relationships/theme" Target="../theme/theme2.xml"/><Relationship Id="rId4" Type="http://schemas.openxmlformats.org/officeDocument/2006/relationships/image" Target="../media/image8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11.4.2024.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22</a:t>
            </a:fld>
            <a:endParaRPr lang="hr-H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23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://www.srce.unizg.hr/otvoreni-pristup" TargetMode="External"/><Relationship Id="rId4" Type="http://schemas.openxmlformats.org/officeDocument/2006/relationships/hyperlink" Target="creativecommons.org/licenses/by/4.0/deed" TargetMode="External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9414" y="1543650"/>
            <a:ext cx="5915025" cy="73941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196004" y="3010946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50974" y="2890767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342900"/>
            <a:ext cx="4629151" cy="40588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007453" y="2915042"/>
            <a:ext cx="7244672" cy="1331593"/>
            <a:chOff x="1105091" y="2915042"/>
            <a:chExt cx="7244672" cy="1331593"/>
          </a:xfrm>
        </p:grpSpPr>
        <p:sp>
          <p:nvSpPr>
            <p:cNvPr id="13" name="TextBox 7"/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/>
            <p:cNvSpPr txBox="1"/>
            <p:nvPr userDrawn="1"/>
          </p:nvSpPr>
          <p:spPr>
            <a:xfrm>
              <a:off x="2731473" y="2918939"/>
              <a:ext cx="26107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700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/>
            <p:cNvSpPr txBox="1"/>
            <p:nvPr userDrawn="1"/>
          </p:nvSpPr>
          <p:spPr>
            <a:xfrm>
              <a:off x="1115724" y="3599709"/>
              <a:ext cx="973343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www.srce.unizg.hr</a:t>
              </a: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/>
            <p:cNvSpPr/>
            <p:nvPr userDrawn="1"/>
          </p:nvSpPr>
          <p:spPr>
            <a:xfrm>
              <a:off x="2941549" y="3599709"/>
              <a:ext cx="2190554" cy="1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creativecommons.org/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licenses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by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/4.0/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deed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675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/>
            <p:cNvSpPr/>
            <p:nvPr userDrawn="1"/>
          </p:nvSpPr>
          <p:spPr>
            <a:xfrm>
              <a:off x="6245294" y="3599709"/>
              <a:ext cx="1661031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www.srce.unizg.hr/otvoreni-pristup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24" name="Slika 15"/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3337" y="3983688"/>
            <a:ext cx="771702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Naziv prezentacije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Clr>
          <a:schemeClr val="accent1"/>
        </a:buClr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Clr>
          <a:schemeClr val="accent1"/>
        </a:buClr>
        <a:buFont typeface="Arial" panose="020B0604020202020204" pitchFamily="34" charset="0"/>
        <a:buChar char="•"/>
        <a:defRPr sz="79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coz@svkri.uniri.hr" TargetMode="External"/><Relationship Id="rId2" Type="http://schemas.openxmlformats.org/officeDocument/2006/relationships/hyperlink" Target="mailto:Jana.kriskovic@svkri.uniri.hr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uniri.hr/en/open-science-policy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uniri.hr/znanost-i-istrazivanje/otvorena-znanost/" TargetMode="External"/><Relationship Id="rId4" Type="http://schemas.openxmlformats.org/officeDocument/2006/relationships/hyperlink" Target="https://svkri.uniri.hr/images/Deklaracija_Europska_otvorena_znanost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tvorenaznanostuniri.svkri.h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Skills development through YUFE pilot project "Full Open Science (FOS)"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r-HR" dirty="0"/>
              <a:t>Lecturer: Jana Krišković Baždarić, senior librarian                      </a:t>
            </a:r>
          </a:p>
          <a:p>
            <a:r>
              <a:rPr lang="hr-HR" i="1" dirty="0"/>
              <a:t>Center for Open Science and Scientific Information Management</a:t>
            </a:r>
          </a:p>
          <a:p>
            <a:r>
              <a:rPr lang="hr-HR" i="1" dirty="0"/>
              <a:t>University of Rijeka Library</a:t>
            </a:r>
            <a:br>
              <a:rPr lang="hr-HR" dirty="0"/>
            </a:br>
            <a:r>
              <a:rPr lang="hr-HR" dirty="0"/>
              <a:t>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90" y="4310192"/>
            <a:ext cx="2855595" cy="74231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10" y="4499740"/>
            <a:ext cx="3497580" cy="36322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489"/>
            <a:ext cx="2408183" cy="14369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CALL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8651" y="1369219"/>
            <a:ext cx="4527549" cy="3263504"/>
          </a:xfrm>
        </p:spPr>
        <p:txBody>
          <a:bodyPr anchor="ctr" anchorCtr="0"/>
          <a:lstStyle/>
          <a:p>
            <a:r>
              <a:rPr lang="hr-HR" sz="1600" i="1" dirty="0"/>
              <a:t>Are you committed to Open Science? </a:t>
            </a:r>
          </a:p>
          <a:p>
            <a:r>
              <a:rPr lang="hr-HR" sz="1600" i="1" dirty="0"/>
              <a:t>Are you ready to share your publications and your research data? </a:t>
            </a:r>
          </a:p>
          <a:p>
            <a:r>
              <a:rPr lang="hr-HR" sz="1600" i="1" dirty="0"/>
              <a:t>Would you like that your institution support you and recognize this effort?</a:t>
            </a:r>
          </a:p>
          <a:p>
            <a:r>
              <a:rPr lang="hr-HR" sz="1600" i="1" dirty="0"/>
              <a:t>transform your research team in a FOS (Full Open Science) Team!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  <p:pic>
        <p:nvPicPr>
          <p:cNvPr id="3" name="Picture 2" descr="A diagram of a science&#10;&#10;Description automatically generated with medium confidence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46" y="947514"/>
            <a:ext cx="3588182" cy="3248472"/>
          </a:xfrm>
          <a:prstGeom prst="rect">
            <a:avLst/>
          </a:prstGeom>
        </p:spPr>
      </p:pic>
      <p:pic>
        <p:nvPicPr>
          <p:cNvPr id="2" name="Picture 1" descr="A diagram of a science&#10;&#10;Description automatically generated with medium confidence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46" y="947514"/>
            <a:ext cx="3588182" cy="32484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CALL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8651" y="1369219"/>
            <a:ext cx="4527549" cy="3263504"/>
          </a:xfrm>
        </p:spPr>
        <p:txBody>
          <a:bodyPr/>
          <a:lstStyle/>
          <a:p>
            <a:r>
              <a:rPr lang="en-GB" dirty="0"/>
              <a:t>To take part in the project, the research teams had to </a:t>
            </a:r>
            <a:r>
              <a:rPr lang="hr-HR" altLang="en-GB" dirty="0"/>
              <a:t>fill out the form</a:t>
            </a:r>
            <a:r>
              <a:rPr lang="en-GB" dirty="0"/>
              <a:t> </a:t>
            </a:r>
          </a:p>
          <a:p>
            <a:r>
              <a:rPr lang="hr-HR" dirty="0"/>
              <a:t>Basic information about the research team and the team leader </a:t>
            </a:r>
            <a:r>
              <a:rPr lang="en-GB" dirty="0"/>
              <a:t>and who to get in touch with</a:t>
            </a:r>
            <a:endParaRPr lang="hr-HR" dirty="0"/>
          </a:p>
          <a:p>
            <a:r>
              <a:rPr lang="en-GB" dirty="0"/>
              <a:t>The leader of the Research Team </a:t>
            </a:r>
            <a:r>
              <a:rPr lang="hr-HR" altLang="en-GB" dirty="0"/>
              <a:t>was</a:t>
            </a:r>
            <a:r>
              <a:rPr lang="en-GB" dirty="0"/>
              <a:t> main contact for any development related to the call</a:t>
            </a:r>
            <a:endParaRPr lang="hr-HR" dirty="0"/>
          </a:p>
          <a:p>
            <a:r>
              <a:rPr lang="en-GB" altLang="en-GB" dirty="0"/>
              <a:t>C</a:t>
            </a:r>
            <a:r>
              <a:rPr lang="hr-HR" altLang="en-GB" dirty="0"/>
              <a:t>urrent</a:t>
            </a:r>
            <a:r>
              <a:rPr lang="en-GB" altLang="en-GB" dirty="0"/>
              <a:t> </a:t>
            </a:r>
            <a:r>
              <a:rPr lang="hr-HR" altLang="en-GB" dirty="0"/>
              <a:t>assessment with the</a:t>
            </a:r>
            <a:r>
              <a:rPr lang="en-GB" altLang="en-GB" dirty="0"/>
              <a:t> FOS </a:t>
            </a:r>
            <a:r>
              <a:rPr lang="hr-HR" altLang="en-GB" dirty="0"/>
              <a:t>criteria</a:t>
            </a:r>
          </a:p>
          <a:p>
            <a:r>
              <a:rPr lang="hr-HR" dirty="0"/>
              <a:t>I</a:t>
            </a:r>
            <a:r>
              <a:rPr lang="en-GB" dirty="0" err="1"/>
              <a:t>nformation</a:t>
            </a:r>
            <a:r>
              <a:rPr lang="en-GB" dirty="0"/>
              <a:t> on whether the teams needed training and in which area</a:t>
            </a:r>
            <a:r>
              <a:rPr lang="hr-HR" altLang="en-GB" dirty="0"/>
              <a:t> to achieve project criteria</a:t>
            </a:r>
          </a:p>
          <a:p>
            <a:r>
              <a:rPr lang="hr-HR" altLang="en-GB" dirty="0"/>
              <a:t>I</a:t>
            </a:r>
            <a:r>
              <a:rPr lang="en-GB" dirty="0"/>
              <a:t>t was not a requirement that the teams or team members </a:t>
            </a:r>
            <a:r>
              <a:rPr lang="hr-HR" dirty="0"/>
              <a:t>fulfill</a:t>
            </a:r>
            <a:r>
              <a:rPr lang="en-GB" dirty="0"/>
              <a:t> the criteria in the participation application phase</a:t>
            </a:r>
            <a:endParaRPr lang="hr-HR" dirty="0"/>
          </a:p>
        </p:txBody>
      </p:sp>
      <p:pic>
        <p:nvPicPr>
          <p:cNvPr id="3" name="Picture 2" descr="A person filling out a questionnair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1369219"/>
            <a:ext cx="2673350" cy="267335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automatically generated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50" y="107153"/>
            <a:ext cx="4762500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erson using a computer&#10;&#10;Description automatically generated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50" y="107153"/>
            <a:ext cx="4762500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REQUIREMENTS AND CRITERIA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T</a:t>
            </a:r>
            <a:r>
              <a:rPr lang="en-GB" sz="1600" dirty="0"/>
              <a:t>o become a FOS Research Team, it </a:t>
            </a:r>
            <a:r>
              <a:rPr lang="hr-HR" sz="1600" dirty="0"/>
              <a:t>was</a:t>
            </a:r>
            <a:r>
              <a:rPr lang="en-GB" sz="1600" dirty="0"/>
              <a:t> necessary to </a:t>
            </a:r>
            <a:r>
              <a:rPr lang="en-GB" sz="1600" dirty="0" err="1"/>
              <a:t>fulfill</a:t>
            </a:r>
            <a:r>
              <a:rPr lang="en-GB" sz="1600" dirty="0"/>
              <a:t> the following criteria:</a:t>
            </a:r>
          </a:p>
          <a:p>
            <a:endParaRPr lang="en-GB" sz="1600" dirty="0"/>
          </a:p>
          <a:p>
            <a:r>
              <a:rPr lang="en-GB" sz="1600" dirty="0"/>
              <a:t>Compulsory (C): 2 out of 2</a:t>
            </a:r>
          </a:p>
          <a:p>
            <a:r>
              <a:rPr lang="en-GB" sz="1600" dirty="0"/>
              <a:t>Optional (O): 3 out of 12</a:t>
            </a:r>
            <a:endParaRPr lang="hr-HR" sz="1600" dirty="0"/>
          </a:p>
          <a:p>
            <a:pPr marL="0" indent="0">
              <a:buNone/>
            </a:pPr>
            <a:endParaRPr lang="hr-HR" sz="1600" dirty="0"/>
          </a:p>
          <a:p>
            <a:r>
              <a:rPr lang="en-GB" sz="1600" dirty="0"/>
              <a:t>Outputs and basic requirements were reviewed by the Centre for Open Science, University of Rijeka Library team</a:t>
            </a:r>
          </a:p>
          <a:p>
            <a:r>
              <a:rPr lang="en-GB" sz="1600" dirty="0"/>
              <a:t>All outputs (for example data, publications, code) had to be published from 2019 to 2021.</a:t>
            </a:r>
            <a:endParaRPr lang="hr-HR" sz="16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CRITERIA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idx="1"/>
          </p:nvPr>
        </p:nvSpPr>
        <p:spPr>
          <a:xfrm>
            <a:off x="1555751" y="1947497"/>
            <a:ext cx="1822556" cy="1218375"/>
          </a:xfrm>
        </p:spPr>
        <p:txBody>
          <a:bodyPr/>
          <a:lstStyle/>
          <a:p>
            <a:r>
              <a:rPr lang="hr-HR" dirty="0"/>
              <a:t>Compulsory Criteria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28649" y="1968137"/>
          <a:ext cx="7627077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0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4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Dimensions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Criteria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hr-HR" sz="1400" dirty="0"/>
                        <a:t>Basic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Author persistent ID: ORCID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All the researchers of the team have an ORCID</a:t>
                      </a:r>
                      <a:endParaRPr lang="hr-H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hr-HR" sz="1400" dirty="0"/>
                        <a:t>Open publishing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/>
                        <a:t>Publications: available in open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At least 60% of the publications of the team are available in open access</a:t>
                      </a:r>
                      <a:endParaRPr lang="hr-H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  <p:sp>
        <p:nvSpPr>
          <p:cNvPr id="3" name="Content Placeholder 13"/>
          <p:cNvSpPr txBox="1"/>
          <p:nvPr/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270" indent="-128270" algn="l" defTabSz="514350" rtl="0" eaLnBrk="1" latinLnBrk="0" hangingPunct="1">
              <a:lnSpc>
                <a:spcPct val="90000"/>
              </a:lnSpc>
              <a:spcBef>
                <a:spcPts val="56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4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6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97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69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9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1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Compulsory Criteria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Content Placeholder 13"/>
          <p:cNvSpPr txBox="1"/>
          <p:nvPr/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270" indent="-128270" algn="l" defTabSz="514350" rtl="0" eaLnBrk="1" latinLnBrk="0" hangingPunct="1">
              <a:lnSpc>
                <a:spcPct val="90000"/>
              </a:lnSpc>
              <a:spcBef>
                <a:spcPts val="56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4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6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97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69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9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1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Compulsory Criteria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FOS CRITERIA</a:t>
            </a:r>
            <a:endParaRPr lang="hr-HR" dirty="0"/>
          </a:p>
        </p:txBody>
      </p:sp>
      <p:sp>
        <p:nvSpPr>
          <p:cNvPr id="16" name="Content Placeholder 13"/>
          <p:cNvSpPr>
            <a:spLocks noGrp="1"/>
          </p:cNvSpPr>
          <p:nvPr>
            <p:ph idx="1"/>
          </p:nvPr>
        </p:nvSpPr>
        <p:spPr>
          <a:xfrm>
            <a:off x="628650" y="1090401"/>
            <a:ext cx="7886700" cy="3263504"/>
          </a:xfrm>
        </p:spPr>
        <p:txBody>
          <a:bodyPr/>
          <a:lstStyle/>
          <a:p>
            <a:r>
              <a:rPr lang="hr-HR" dirty="0"/>
              <a:t>Optional Criteria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5539" y="1511060"/>
          <a:ext cx="8725989" cy="3049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8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559">
                <a:tc>
                  <a:txBody>
                    <a:bodyPr/>
                    <a:lstStyle/>
                    <a:p>
                      <a:pPr algn="ctr"/>
                      <a:r>
                        <a:rPr lang="hr-HR" sz="1100" dirty="0"/>
                        <a:t>Dimensions</a:t>
                      </a:r>
                    </a:p>
                    <a:p>
                      <a:pPr algn="ctr"/>
                      <a:endParaRPr lang="hr-H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/>
                        <a:t>Criteria</a:t>
                      </a:r>
                    </a:p>
                    <a:p>
                      <a:pPr algn="ctr"/>
                      <a:endParaRPr lang="hr-HR" sz="11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/>
                        <a:t>Description</a:t>
                      </a:r>
                    </a:p>
                    <a:p>
                      <a:pPr algn="ctr"/>
                      <a:endParaRPr lang="hr-HR" sz="11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511">
                <a:tc>
                  <a:txBody>
                    <a:bodyPr/>
                    <a:lstStyle/>
                    <a:p>
                      <a:r>
                        <a:rPr lang="hr-HR"/>
                        <a:t>Basic requirements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PhD Theses in Open Access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At least 70% of the PhD researchers of the team have their thesis in open access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063">
                <a:tc>
                  <a:txBody>
                    <a:bodyPr/>
                    <a:lstStyle/>
                    <a:p>
                      <a:r>
                        <a:rPr lang="hr-HR"/>
                        <a:t>Basic requirements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Using open licenses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the researchers of the team use open licenses in at least 50% </a:t>
                      </a:r>
                      <a:r>
                        <a:rPr lang="hr-HR" dirty="0"/>
                        <a:t>(publications, data, notebooks, educational resources)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616">
                <a:tc>
                  <a:txBody>
                    <a:bodyPr/>
                    <a:lstStyle/>
                    <a:p>
                      <a:r>
                        <a:rPr lang="hr-HR"/>
                        <a:t>Open data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Research data: available in open access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100% of the research data metadata available in open access</a:t>
                      </a:r>
                    </a:p>
                    <a:p>
                      <a:r>
                        <a:rPr lang="en-GB" dirty="0"/>
                        <a:t>At least 50% of the research data are available in open access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511">
                <a:tc>
                  <a:txBody>
                    <a:bodyPr/>
                    <a:lstStyle/>
                    <a:p>
                      <a:r>
                        <a:rPr lang="hr-HR"/>
                        <a:t>Open data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Following FAIR data principles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At least 80% of the research data in 5 comply with the FAIR Data Principles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063">
                <a:tc>
                  <a:txBody>
                    <a:bodyPr/>
                    <a:lstStyle/>
                    <a:p>
                      <a:r>
                        <a:rPr lang="hr-HR" dirty="0"/>
                        <a:t>Open research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Pre-registrations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the researchers of the team have at least </a:t>
                      </a:r>
                    </a:p>
                    <a:p>
                      <a:r>
                        <a:rPr lang="en-GB" dirty="0"/>
                        <a:t>one research study. This can be prior to, or </a:t>
                      </a:r>
                    </a:p>
                    <a:p>
                      <a:r>
                        <a:rPr lang="en-GB" dirty="0"/>
                        <a:t>during the FOS project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FOS CRITERIA</a:t>
            </a:r>
            <a:endParaRPr lang="hr-HR" dirty="0"/>
          </a:p>
        </p:txBody>
      </p:sp>
      <p:sp>
        <p:nvSpPr>
          <p:cNvPr id="16" name="Content Placeholder 13"/>
          <p:cNvSpPr>
            <a:spLocks noGrp="1"/>
          </p:cNvSpPr>
          <p:nvPr>
            <p:ph idx="1"/>
          </p:nvPr>
        </p:nvSpPr>
        <p:spPr>
          <a:xfrm>
            <a:off x="628651" y="1066863"/>
            <a:ext cx="7886700" cy="3263504"/>
          </a:xfrm>
        </p:spPr>
        <p:txBody>
          <a:bodyPr/>
          <a:lstStyle/>
          <a:p>
            <a:r>
              <a:rPr lang="hr-HR" dirty="0"/>
              <a:t>Optional Criteria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9005" y="1436436"/>
          <a:ext cx="8725989" cy="3161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8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65">
                <a:tc>
                  <a:txBody>
                    <a:bodyPr/>
                    <a:lstStyle/>
                    <a:p>
                      <a:pPr algn="ctr"/>
                      <a:r>
                        <a:rPr lang="hr-HR" sz="1100"/>
                        <a:t>Dimensions</a:t>
                      </a:r>
                    </a:p>
                    <a:p>
                      <a:pPr algn="ctr"/>
                      <a:endParaRPr lang="hr-H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/>
                        <a:t>Criteria</a:t>
                      </a:r>
                    </a:p>
                    <a:p>
                      <a:pPr algn="ctr"/>
                      <a:endParaRPr lang="hr-HR" sz="11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/>
                        <a:t>Description</a:t>
                      </a:r>
                    </a:p>
                    <a:p>
                      <a:pPr algn="ctr"/>
                      <a:endParaRPr lang="hr-HR" sz="11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53">
                <a:tc>
                  <a:txBody>
                    <a:bodyPr/>
                    <a:lstStyle/>
                    <a:p>
                      <a:r>
                        <a:rPr lang="hr-HR" dirty="0"/>
                        <a:t>Open Research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Open notebooks/software/code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the researchers of the team have at least</a:t>
                      </a:r>
                    </a:p>
                    <a:p>
                      <a:r>
                        <a:rPr lang="en-GB" dirty="0"/>
                        <a:t>1 open notebooks/software/code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994">
                <a:tc>
                  <a:txBody>
                    <a:bodyPr/>
                    <a:lstStyle/>
                    <a:p>
                      <a:r>
                        <a:rPr lang="hr-HR" dirty="0"/>
                        <a:t>Open Research Process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Open peer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At least 50% of the researchers participate in </a:t>
                      </a:r>
                    </a:p>
                    <a:p>
                      <a:r>
                        <a:rPr lang="en-GB" dirty="0"/>
                        <a:t>open peer review processes (as author or </a:t>
                      </a:r>
                    </a:p>
                    <a:p>
                      <a:r>
                        <a:rPr lang="en-GB" dirty="0"/>
                        <a:t>reviewer)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880">
                <a:tc>
                  <a:txBody>
                    <a:bodyPr/>
                    <a:lstStyle/>
                    <a:p>
                      <a:r>
                        <a:rPr lang="hr-HR" dirty="0"/>
                        <a:t>Teaching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Sharing Open Educational </a:t>
                      </a:r>
                    </a:p>
                    <a:p>
                      <a:r>
                        <a:rPr lang="en-GB" dirty="0"/>
                        <a:t>Resources (OER)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At least 50% of the researchers have at least </a:t>
                      </a:r>
                    </a:p>
                    <a:p>
                      <a:r>
                        <a:rPr lang="en-GB" dirty="0"/>
                        <a:t>1 OER available in open access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994">
                <a:tc>
                  <a:txBody>
                    <a:bodyPr/>
                    <a:lstStyle/>
                    <a:p>
                      <a:r>
                        <a:rPr lang="hr-HR" dirty="0"/>
                        <a:t>Community </a:t>
                      </a:r>
                    </a:p>
                    <a:p>
                      <a:r>
                        <a:rPr lang="hr-HR" dirty="0"/>
                        <a:t>engagement </a:t>
                      </a:r>
                    </a:p>
                    <a:p>
                      <a:r>
                        <a:rPr lang="hr-HR" dirty="0"/>
                        <a:t>and outreach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Contributing to OS dissemination </a:t>
                      </a:r>
                    </a:p>
                    <a:p>
                      <a:r>
                        <a:rPr lang="en-GB" dirty="0"/>
                        <a:t>through events, training activities, </a:t>
                      </a:r>
                    </a:p>
                    <a:p>
                      <a:r>
                        <a:rPr lang="en-GB" dirty="0"/>
                        <a:t>social networks…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the researchers of the team have at least </a:t>
                      </a:r>
                    </a:p>
                    <a:p>
                      <a:r>
                        <a:rPr lang="en-GB" dirty="0"/>
                        <a:t>1 dissemination activity. This can be prior </a:t>
                      </a:r>
                    </a:p>
                    <a:p>
                      <a:r>
                        <a:rPr lang="en-GB" dirty="0"/>
                        <a:t>to, or during the FOS project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135">
                <a:tc>
                  <a:txBody>
                    <a:bodyPr/>
                    <a:lstStyle/>
                    <a:p>
                      <a:r>
                        <a:rPr lang="hr-HR" dirty="0"/>
                        <a:t>Community </a:t>
                      </a:r>
                    </a:p>
                    <a:p>
                      <a:r>
                        <a:rPr lang="hr-HR" dirty="0"/>
                        <a:t>engagement </a:t>
                      </a:r>
                    </a:p>
                    <a:p>
                      <a:r>
                        <a:rPr lang="hr-HR" dirty="0"/>
                        <a:t>and outreach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Citizen Science initiatives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At least 50% of the team is involved in 1 </a:t>
                      </a:r>
                    </a:p>
                    <a:p>
                      <a:r>
                        <a:rPr lang="en-GB" dirty="0"/>
                        <a:t>Citizen Science initiative, or applying some </a:t>
                      </a:r>
                    </a:p>
                    <a:p>
                      <a:r>
                        <a:rPr lang="en-GB" dirty="0"/>
                        <a:t>CS methodology in their projects. This can </a:t>
                      </a:r>
                    </a:p>
                    <a:p>
                      <a:r>
                        <a:rPr lang="en-GB" dirty="0"/>
                        <a:t>be prior to, or during the FOS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nger pointing at a drawing of two men climbing stairs&#10;&#10;Description automatically generated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90500"/>
            <a:ext cx="4762500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finger pointing at a drawing of two men climbing stairs&#10;&#10;Description automatically generated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90500"/>
            <a:ext cx="4762500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ACTIVITIES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Support and training</a:t>
            </a:r>
          </a:p>
          <a:p>
            <a:endParaRPr lang="en-GB" sz="1600" dirty="0"/>
          </a:p>
          <a:p>
            <a:r>
              <a:rPr lang="hr-HR" sz="1600" dirty="0"/>
              <a:t>To</a:t>
            </a:r>
            <a:r>
              <a:rPr lang="en-GB" sz="1600" dirty="0"/>
              <a:t> unlock their scholarly outputs and therefore to meet the criteria of the call, Research Teams willing to become FOS Research Teams </a:t>
            </a:r>
            <a:r>
              <a:rPr lang="hr-HR" sz="1600" dirty="0"/>
              <a:t>were </a:t>
            </a:r>
            <a:r>
              <a:rPr lang="en-GB" sz="1600" dirty="0"/>
              <a:t>supported by their university on topics like</a:t>
            </a:r>
            <a:r>
              <a:rPr lang="hr-HR" sz="1600" dirty="0"/>
              <a:t>: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Open Science: concepts, principles and policies</a:t>
            </a:r>
          </a:p>
          <a:p>
            <a:r>
              <a:rPr lang="en-GB" sz="1600" dirty="0"/>
              <a:t>Depositing in repositories and open access platforms</a:t>
            </a:r>
          </a:p>
          <a:p>
            <a:r>
              <a:rPr lang="en-GB" sz="1600" dirty="0"/>
              <a:t>Advice on Intellectual Property Rights and Copyright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puzzles&#10;&#10;Description automatically generated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262731"/>
            <a:ext cx="4641850" cy="4641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group of people holding puzzles&#10;&#10;Description automatically generated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262731"/>
            <a:ext cx="4641850" cy="4641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ACTIVITIES UNIRI – CENTRE FOR OPEN SCIENCE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600" b="1" i="1" dirty="0"/>
              <a:t>Open Science Cafe</a:t>
            </a:r>
          </a:p>
          <a:p>
            <a:r>
              <a:rPr lang="hr-HR" sz="1600" dirty="0"/>
              <a:t>How to choose relevant journal for my paper?</a:t>
            </a:r>
          </a:p>
          <a:p>
            <a:r>
              <a:rPr lang="hr-HR" sz="1600" dirty="0"/>
              <a:t>Implementation</a:t>
            </a:r>
            <a:r>
              <a:rPr lang="en-GB" sz="1600" dirty="0"/>
              <a:t> of the Open Science Policy - how to publish </a:t>
            </a:r>
            <a:r>
              <a:rPr lang="hr-HR" sz="1600" dirty="0"/>
              <a:t>papers</a:t>
            </a:r>
            <a:r>
              <a:rPr lang="en-GB" sz="1600" dirty="0"/>
              <a:t> in the </a:t>
            </a:r>
            <a:r>
              <a:rPr lang="en-GB" sz="1600" dirty="0" err="1"/>
              <a:t>Dabar</a:t>
            </a:r>
            <a:r>
              <a:rPr lang="en-GB" sz="1600" dirty="0"/>
              <a:t> repository?</a:t>
            </a:r>
            <a:endParaRPr lang="hr-HR" sz="1600" dirty="0"/>
          </a:p>
          <a:p>
            <a:r>
              <a:rPr lang="en-GB" sz="1600" dirty="0"/>
              <a:t>Open review</a:t>
            </a:r>
            <a:endParaRPr lang="hr-HR" sz="1600" dirty="0"/>
          </a:p>
          <a:p>
            <a:r>
              <a:rPr lang="en-GB" sz="1600" dirty="0"/>
              <a:t>Open science from the researcher's perspective</a:t>
            </a:r>
          </a:p>
          <a:p>
            <a:endParaRPr lang="en-GB" sz="1600" dirty="0"/>
          </a:p>
          <a:p>
            <a:r>
              <a:rPr lang="hr-HR" sz="1600" dirty="0"/>
              <a:t>Individual consultations and education</a:t>
            </a:r>
            <a:endParaRPr lang="en-GB" sz="1600" dirty="0"/>
          </a:p>
          <a:p>
            <a:endParaRPr lang="en-GB" sz="1600" dirty="0"/>
          </a:p>
          <a:p>
            <a:r>
              <a:rPr lang="hr-HR" sz="1600" dirty="0"/>
              <a:t>Lifelong learning program </a:t>
            </a:r>
            <a:r>
              <a:rPr lang="hr-HR" sz="1600" b="1" i="1" dirty="0"/>
              <a:t>Information tools for researchers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white target with a arrow&#10;&#10;Description automatically generated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93277"/>
            <a:ext cx="4381500" cy="4381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red and white target with a arrow&#10;&#10;Description automatically generated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93277"/>
            <a:ext cx="4381500" cy="4381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OBJECTIVES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/>
              <a:t>As part of the YUFE Open Science Strategy, the FOS Call has contributed to:</a:t>
            </a:r>
            <a:endParaRPr lang="hr-HR" sz="1600" dirty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Promoting a hands-on Open Science approach by researchers</a:t>
            </a:r>
          </a:p>
          <a:p>
            <a:r>
              <a:rPr lang="en-GB" sz="1600" dirty="0"/>
              <a:t>Increase the number of publications, data, and educational resources in open access and promote community engagement and outreach practices</a:t>
            </a:r>
          </a:p>
          <a:p>
            <a:r>
              <a:rPr lang="en-GB" sz="1600" dirty="0"/>
              <a:t>Connect researchers with libraries and open science infrastructures at YUFE universities</a:t>
            </a:r>
          </a:p>
          <a:p>
            <a:r>
              <a:rPr lang="en-GB" sz="1600" dirty="0"/>
              <a:t>Engage researchers by strengthening the team's commitment to open science</a:t>
            </a:r>
            <a:endParaRPr lang="hr-HR" sz="1600" dirty="0"/>
          </a:p>
        </p:txBody>
      </p:sp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oup of people clapping&#10;&#10;Description automatically generated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0" y="381000"/>
            <a:ext cx="4660900" cy="4660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close-up of a group of people clapping&#10;&#10;Description automatically generated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0" y="381000"/>
            <a:ext cx="4660900" cy="4660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RESULTS UNIRI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5 research teams at the University of Rijeka received FOS (Full Open Science) marks. The teams met a number of </a:t>
            </a:r>
            <a:r>
              <a:rPr lang="hr-HR" dirty="0"/>
              <a:t>compulsory</a:t>
            </a:r>
            <a:r>
              <a:rPr lang="en-GB" dirty="0"/>
              <a:t> and </a:t>
            </a:r>
            <a:r>
              <a:rPr lang="hr-HR" dirty="0"/>
              <a:t>optional</a:t>
            </a:r>
            <a:r>
              <a:rPr lang="en-GB" dirty="0"/>
              <a:t> criteria for obtaining the Full Open Science </a:t>
            </a:r>
            <a:r>
              <a:rPr lang="hr-HR" dirty="0"/>
              <a:t>Team</a:t>
            </a:r>
            <a:r>
              <a:rPr lang="en-GB" dirty="0"/>
              <a:t> designation</a:t>
            </a:r>
          </a:p>
          <a:p>
            <a:r>
              <a:rPr lang="en-GB" dirty="0"/>
              <a:t>The results and basic requirements were reviewed by the team of the </a:t>
            </a:r>
            <a:r>
              <a:rPr lang="en-GB" dirty="0" err="1"/>
              <a:t>Center</a:t>
            </a:r>
            <a:r>
              <a:rPr lang="en-GB" dirty="0"/>
              <a:t> for Open Science at the Rijeka University Library, which led and supported the teams throughout the duration of the project</a:t>
            </a:r>
          </a:p>
          <a:p>
            <a:endParaRPr lang="en-GB" dirty="0"/>
          </a:p>
          <a:p>
            <a:r>
              <a:rPr lang="en-GB" b="1" dirty="0"/>
              <a:t>The teams are:</a:t>
            </a:r>
          </a:p>
          <a:p>
            <a:r>
              <a:rPr lang="hr-HR" b="1" i="1" dirty="0"/>
              <a:t>Faculty of Law Research Team; team representative Full professor Ivana Kunda, PhD</a:t>
            </a:r>
            <a:r>
              <a:rPr lang="en-GB" b="1" i="1" dirty="0"/>
              <a:t> </a:t>
            </a:r>
          </a:p>
          <a:p>
            <a:r>
              <a:rPr lang="hr-HR" altLang="en-GB" b="1" i="1" dirty="0"/>
              <a:t>Faculty of Engineering </a:t>
            </a:r>
            <a:r>
              <a:rPr lang="hr-HR" b="1" i="1" dirty="0"/>
              <a:t>R</a:t>
            </a:r>
            <a:r>
              <a:rPr lang="en-GB" b="1" i="1" dirty="0" err="1"/>
              <a:t>esearch</a:t>
            </a:r>
            <a:r>
              <a:rPr lang="en-GB" b="1" i="1" dirty="0"/>
              <a:t> </a:t>
            </a:r>
            <a:r>
              <a:rPr lang="hr-HR" altLang="en-GB" b="1" i="1" dirty="0"/>
              <a:t>T</a:t>
            </a:r>
            <a:r>
              <a:rPr lang="en-GB" b="1" i="1" dirty="0"/>
              <a:t>eam</a:t>
            </a:r>
            <a:r>
              <a:rPr lang="hr-HR" altLang="en-GB" b="1" i="1" dirty="0"/>
              <a:t>; team representative Full professor Saša Zelenika, PhD</a:t>
            </a:r>
            <a:r>
              <a:rPr lang="en-GB" b="1" i="1" dirty="0"/>
              <a:t> </a:t>
            </a:r>
          </a:p>
          <a:p>
            <a:r>
              <a:rPr lang="hr-HR" altLang="en-GB" b="1" i="1" dirty="0"/>
              <a:t>Faculty of Medicine Research Team; team representative Full professoer Marina Šantić, PhD</a:t>
            </a:r>
          </a:p>
          <a:p>
            <a:r>
              <a:rPr lang="hr-HR" altLang="en-GB" b="1" i="1" dirty="0"/>
              <a:t>Faculty of Informatics and Digital Technologies Research Team; team representative  Assist. prof. Vedran Miletić, PhD</a:t>
            </a:r>
            <a:endParaRPr lang="en-GB" b="1" i="1" dirty="0"/>
          </a:p>
          <a:p>
            <a:r>
              <a:rPr lang="hr-HR" b="1" i="1" dirty="0"/>
              <a:t>Faculty of Informatics and Digital Technologies Research Team; team representative Assoc. prof. Marina Ivašić-Kos, Phd</a:t>
            </a:r>
          </a:p>
        </p:txBody>
      </p:sp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UNIRI AND OPEN SCIENCE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0" y="-10650"/>
            <a:ext cx="5075999" cy="5154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49" y="1174819"/>
            <a:ext cx="3388949" cy="3263504"/>
          </a:xfrm>
        </p:spPr>
        <p:txBody>
          <a:bodyPr>
            <a:normAutofit fontScale="92500" lnSpcReduction="10000"/>
          </a:bodyPr>
          <a:lstStyle/>
          <a:p>
            <a:r>
              <a:rPr lang="hr-HR" sz="1500" dirty="0"/>
              <a:t>UNIRI supports the progress of science and the dissemination of knowledge for the benefit of society and adopts the practices of open, reusable and responsible research</a:t>
            </a:r>
          </a:p>
          <a:p>
            <a:pPr marL="0" indent="0">
              <a:buNone/>
            </a:pPr>
            <a:endParaRPr lang="hr-HR" sz="1500" dirty="0"/>
          </a:p>
          <a:p>
            <a:r>
              <a:rPr lang="hr-HR" sz="1500" dirty="0"/>
              <a:t>UNIRI bases its development and direction on relevant national and European Union documents</a:t>
            </a:r>
          </a:p>
          <a:p>
            <a:endParaRPr lang="hr-HR" sz="1500" dirty="0"/>
          </a:p>
          <a:p>
            <a:r>
              <a:rPr lang="hr-HR" sz="1500" dirty="0"/>
              <a:t>UNIRI firmly supports the position that scientific information and research data arisen as a product of scientific activities financed by public funds must have open access</a:t>
            </a:r>
          </a:p>
          <a:p>
            <a:endParaRPr lang="hr-HR" dirty="0"/>
          </a:p>
          <a:p>
            <a:endParaRPr lang="hr-HR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END OF PROJECT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From May 2022 to August 2023, a Full Open Science (FOS) pilot has been carried out to foster Open Science practices across </a:t>
            </a:r>
            <a:r>
              <a:rPr lang="hr-HR" dirty="0"/>
              <a:t>several</a:t>
            </a:r>
            <a:r>
              <a:rPr lang="en-GB" dirty="0"/>
              <a:t> research teams at the universities</a:t>
            </a:r>
          </a:p>
          <a:p>
            <a:r>
              <a:rPr lang="en-GB" dirty="0"/>
              <a:t>These have been working towards open access to publications, FAIR research data, open licenses, citizen science</a:t>
            </a:r>
            <a:r>
              <a:rPr lang="hr-HR" dirty="0"/>
              <a:t>,</a:t>
            </a:r>
            <a:r>
              <a:rPr lang="en-GB" dirty="0"/>
              <a:t> and open educational resources (OER), among other areas</a:t>
            </a:r>
          </a:p>
          <a:p>
            <a:r>
              <a:rPr lang="en-GB" b="1" i="1" dirty="0"/>
              <a:t>FOS research teams are expected to become </a:t>
            </a:r>
            <a:r>
              <a:rPr lang="hr-HR" b="1" i="1" dirty="0"/>
              <a:t>role models</a:t>
            </a:r>
            <a:r>
              <a:rPr lang="en-GB" b="1" i="1" dirty="0"/>
              <a:t> and ambassadors within their institutions</a:t>
            </a:r>
          </a:p>
          <a:p>
            <a:r>
              <a:rPr lang="hr-HR" altLang="en-GB" dirty="0"/>
              <a:t>I</a:t>
            </a:r>
            <a:r>
              <a:rPr lang="en-GB" dirty="0"/>
              <a:t>n September 2023, an online event was held to mark the end of the Full Open Science (FOS) pilot project as part of the YUFERING project</a:t>
            </a:r>
          </a:p>
          <a:p>
            <a:r>
              <a:rPr lang="en-GB" dirty="0"/>
              <a:t>The goal of this online event </a:t>
            </a:r>
            <a:r>
              <a:rPr lang="hr-HR" altLang="en-GB" dirty="0"/>
              <a:t>was</a:t>
            </a:r>
            <a:r>
              <a:rPr lang="en-GB" dirty="0"/>
              <a:t> to showcase the YUFERING FOS pilot results, as well as to reserve some time </a:t>
            </a:r>
            <a:r>
              <a:rPr lang="hr-HR" dirty="0"/>
              <a:t>for</a:t>
            </a:r>
            <a:r>
              <a:rPr lang="en-GB" dirty="0"/>
              <a:t> the partners to continue reflecting on how to promote OS awareness at their </a:t>
            </a:r>
            <a:r>
              <a:rPr lang="hr-HR" dirty="0"/>
              <a:t>institutions</a:t>
            </a:r>
            <a:endParaRPr lang="en-GB" dirty="0"/>
          </a:p>
          <a:p>
            <a:r>
              <a:rPr lang="en-GB" dirty="0"/>
              <a:t>The first half of the event </a:t>
            </a:r>
            <a:r>
              <a:rPr lang="hr-HR" altLang="en-GB" dirty="0"/>
              <a:t>was</a:t>
            </a:r>
            <a:r>
              <a:rPr lang="en-GB" dirty="0"/>
              <a:t> public, whereas the second one </a:t>
            </a:r>
            <a:r>
              <a:rPr lang="hr-HR" altLang="en-GB" dirty="0"/>
              <a:t>was</a:t>
            </a:r>
            <a:r>
              <a:rPr lang="en-GB" dirty="0"/>
              <a:t> aimed only </a:t>
            </a:r>
            <a:r>
              <a:rPr lang="hr-HR" dirty="0"/>
              <a:t>at</a:t>
            </a:r>
            <a:r>
              <a:rPr lang="en-GB" dirty="0"/>
              <a:t> the partners</a:t>
            </a:r>
            <a:endParaRPr lang="hr-HR" dirty="0"/>
          </a:p>
        </p:txBody>
      </p:sp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UNIRI RESEARCH TEAM REPRESENTATIVES ON </a:t>
            </a:r>
            <a:br>
              <a:rPr lang="hr-HR" dirty="0"/>
            </a:br>
            <a:r>
              <a:rPr lang="hr-HR" dirty="0"/>
              <a:t>OPEN SCIENCE</a:t>
            </a:r>
          </a:p>
        </p:txBody>
      </p:sp>
      <p:pic>
        <p:nvPicPr>
          <p:cNvPr id="2" name="FOS TEAM REPRESENTATIV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2431" y="1185863"/>
            <a:ext cx="5799137" cy="3262312"/>
          </a:xfrm>
        </p:spPr>
      </p:pic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for a company&#10;&#10;Description automatically generated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15" y="101600"/>
            <a:ext cx="7910747" cy="867976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WHAT’S NEXT?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H</a:t>
            </a:r>
            <a:r>
              <a:rPr lang="en-GB" dirty="0"/>
              <a:t>ow to continue developing FOS project as a brand of YUFERING Open Science</a:t>
            </a:r>
            <a:r>
              <a:rPr lang="hr-HR" dirty="0"/>
              <a:t>?</a:t>
            </a:r>
            <a:r>
              <a:rPr lang="en-GB" dirty="0"/>
              <a:t> </a:t>
            </a:r>
            <a:endParaRPr lang="hr-HR" dirty="0"/>
          </a:p>
          <a:p>
            <a:r>
              <a:rPr lang="hr-HR" dirty="0"/>
              <a:t>There is interest </a:t>
            </a:r>
            <a:r>
              <a:rPr lang="en-GB" dirty="0"/>
              <a:t>from other institutions outside YUFE</a:t>
            </a:r>
            <a:endParaRPr lang="hr-HR" dirty="0"/>
          </a:p>
          <a:p>
            <a:endParaRPr lang="hr-HR" dirty="0"/>
          </a:p>
          <a:p>
            <a:r>
              <a:rPr lang="hr-HR" b="1" dirty="0">
                <a:sym typeface="Wingdings" panose="05000000000000000000" pitchFamily="2" charset="2"/>
              </a:rPr>
              <a:t>Further activities:</a:t>
            </a:r>
          </a:p>
          <a:p>
            <a:r>
              <a:rPr lang="hr-HR" b="1" i="1" dirty="0">
                <a:sym typeface="Wingdings" panose="05000000000000000000" pitchFamily="2" charset="2"/>
              </a:rPr>
              <a:t>Open Science Cafes </a:t>
            </a:r>
            <a:r>
              <a:rPr lang="en-GB" b="1" i="1" dirty="0">
                <a:sym typeface="Wingdings" panose="05000000000000000000" pitchFamily="2" charset="2"/>
              </a:rPr>
              <a:t>Open Science Cafés @UC3M </a:t>
            </a:r>
            <a:r>
              <a:rPr lang="hr-HR" dirty="0">
                <a:sym typeface="Wingdings" panose="05000000000000000000" pitchFamily="2" charset="2"/>
              </a:rPr>
              <a:t>-</a:t>
            </a:r>
            <a:r>
              <a:rPr lang="en-GB" dirty="0">
                <a:sym typeface="Wingdings" panose="05000000000000000000" pitchFamily="2" charset="2"/>
              </a:rPr>
              <a:t> a series of online webinars that combine the World Café discussions with the online workshop for training</a:t>
            </a:r>
            <a:endParaRPr lang="hr-HR" dirty="0">
              <a:sym typeface="Wingdings" panose="05000000000000000000" pitchFamily="2" charset="2"/>
            </a:endParaRPr>
          </a:p>
          <a:p>
            <a:r>
              <a:rPr lang="hr-HR" dirty="0">
                <a:sym typeface="Wingdings" panose="05000000000000000000" pitchFamily="2" charset="2"/>
              </a:rPr>
              <a:t>T</a:t>
            </a:r>
            <a:r>
              <a:rPr lang="en-GB" dirty="0">
                <a:sym typeface="Wingdings" panose="05000000000000000000" pitchFamily="2" charset="2"/>
              </a:rPr>
              <a:t>hey are open to all the faculty and interested researchers (PhD students, as part of their specific transversal training in Open Science)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WHAT’S NEXT?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715" t="49684" r="35985" b="21314"/>
          <a:stretch>
            <a:fillRect/>
          </a:stretch>
        </p:blipFill>
        <p:spPr>
          <a:xfrm>
            <a:off x="4451856" y="1642595"/>
            <a:ext cx="4489450" cy="2540000"/>
          </a:xfrm>
        </p:spPr>
      </p:pic>
      <p:sp>
        <p:nvSpPr>
          <p:cNvPr id="9" name="Content Placeholder 4"/>
          <p:cNvSpPr txBox="1"/>
          <p:nvPr/>
        </p:nvSpPr>
        <p:spPr>
          <a:xfrm>
            <a:off x="628651" y="1369219"/>
            <a:ext cx="3733799" cy="32635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28270" indent="-128270" algn="l" defTabSz="514350" rtl="0" eaLnBrk="1" latinLnBrk="0" hangingPunct="1">
              <a:lnSpc>
                <a:spcPct val="90000"/>
              </a:lnSpc>
              <a:spcBef>
                <a:spcPts val="56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4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6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97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69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9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1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i="1" dirty="0"/>
              <a:t>Save the dates! </a:t>
            </a:r>
            <a:r>
              <a:rPr lang="hr-HR" dirty="0"/>
              <a:t>Topics</a:t>
            </a:r>
            <a:r>
              <a:rPr lang="hr-HR" sz="1400" dirty="0"/>
              <a:t>:</a:t>
            </a:r>
            <a:endParaRPr lang="hr-HR" dirty="0"/>
          </a:p>
          <a:p>
            <a:r>
              <a:rPr lang="en-GB" i="1" dirty="0"/>
              <a:t>The right to science and the debate on Intellectual Property</a:t>
            </a:r>
          </a:p>
          <a:p>
            <a:r>
              <a:rPr lang="en-GB" i="1" dirty="0"/>
              <a:t>Citizen Science as a practice and transversal driving force for science with and for society</a:t>
            </a:r>
          </a:p>
          <a:p>
            <a:r>
              <a:rPr lang="en-GB" i="1" dirty="0"/>
              <a:t>Responsible Research Assessment (RRA) and the need for evaluation reform (</a:t>
            </a:r>
            <a:r>
              <a:rPr lang="en-GB" i="1" dirty="0" err="1"/>
              <a:t>CoARA</a:t>
            </a:r>
            <a:r>
              <a:rPr lang="en-GB" i="1" dirty="0"/>
              <a:t>, DORA) with open infrastructures</a:t>
            </a:r>
            <a:endParaRPr lang="hr-HR" dirty="0"/>
          </a:p>
          <a:p>
            <a:r>
              <a:rPr lang="hr-HR" dirty="0"/>
              <a:t>1 hour session (30 min presentation by a well-known expert on the topic + 30 min of discussion)</a:t>
            </a:r>
          </a:p>
          <a:p>
            <a:r>
              <a:rPr lang="hr-HR" dirty="0"/>
              <a:t>In english, </a:t>
            </a:r>
            <a:r>
              <a:rPr lang="en-GB" dirty="0"/>
              <a:t>at 13:00 CEST, on Thursdays from May 20th until the end of June</a:t>
            </a:r>
            <a:endParaRPr lang="hr-HR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  <p:sp>
        <p:nvSpPr>
          <p:cNvPr id="2" name="Content Placeholder 4"/>
          <p:cNvSpPr txBox="1"/>
          <p:nvPr/>
        </p:nvSpPr>
        <p:spPr>
          <a:xfrm>
            <a:off x="3216754" y="939998"/>
            <a:ext cx="3733799" cy="9126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28270" indent="-128270" algn="l" defTabSz="514350" rtl="0" eaLnBrk="1" latinLnBrk="0" hangingPunct="1">
              <a:lnSpc>
                <a:spcPct val="90000"/>
              </a:lnSpc>
              <a:spcBef>
                <a:spcPts val="56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4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6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97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69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9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1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dirty="0"/>
          </a:p>
        </p:txBody>
      </p:sp>
      <p:sp>
        <p:nvSpPr>
          <p:cNvPr id="3" name="Content Placeholder 4"/>
          <p:cNvSpPr txBox="1"/>
          <p:nvPr/>
        </p:nvSpPr>
        <p:spPr>
          <a:xfrm>
            <a:off x="3216754" y="939998"/>
            <a:ext cx="3733799" cy="9126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28270" indent="-128270" algn="l" defTabSz="514350" rtl="0" eaLnBrk="1" latinLnBrk="0" hangingPunct="1">
              <a:lnSpc>
                <a:spcPct val="90000"/>
              </a:lnSpc>
              <a:spcBef>
                <a:spcPts val="56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4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6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97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69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9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1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/>
          <a:lstStyle/>
          <a:p>
            <a:r>
              <a:rPr lang="hr-HR" dirty="0"/>
              <a:t>Thank you for your attention!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1812359"/>
            <a:ext cx="6858000" cy="7593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750"/>
              </a:spcBef>
              <a:buNone/>
            </a:pPr>
            <a:r>
              <a:rPr lang="hr-HR" dirty="0"/>
              <a:t>Questions?</a:t>
            </a:r>
          </a:p>
          <a:p>
            <a:pPr marL="0" indent="0" algn="ctr">
              <a:spcBef>
                <a:spcPts val="750"/>
              </a:spcBef>
              <a:buNone/>
            </a:pPr>
            <a:r>
              <a:rPr lang="hr-HR" dirty="0">
                <a:hlinkClick r:id="rId2"/>
              </a:rPr>
              <a:t>jana.kriskovic@svkri.uniri.hr</a:t>
            </a:r>
            <a:br>
              <a:rPr lang="hr-HR" dirty="0"/>
            </a:br>
            <a:br>
              <a:rPr lang="hr-HR" dirty="0"/>
            </a:br>
            <a:r>
              <a:rPr lang="hr-HR" dirty="0">
                <a:hlinkClick r:id="rId3"/>
              </a:rPr>
              <a:t>coz@svkri.uniri.hr</a:t>
            </a:r>
            <a:endParaRPr lang="hr-HR" dirty="0"/>
          </a:p>
          <a:p>
            <a:pPr marL="0" indent="0" algn="ctr">
              <a:spcBef>
                <a:spcPts val="750"/>
              </a:spcBef>
              <a:buNone/>
            </a:pP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UNIRI AND OPEN SCIENCE - documents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1600" dirty="0">
                <a:hlinkClick r:id="rId3" action="ppaction://hlinkfile"/>
              </a:rPr>
              <a:t>Open Science Policy UNIRI</a:t>
            </a:r>
            <a:endParaRPr lang="hr-HR" sz="1600" dirty="0"/>
          </a:p>
          <a:p>
            <a:r>
              <a:rPr lang="hr-HR" sz="1600" dirty="0">
                <a:hlinkClick r:id="rId4" action="ppaction://hlinkfile"/>
              </a:rPr>
              <a:t>University of Rijeka </a:t>
            </a:r>
            <a:r>
              <a:rPr lang="en-GB" sz="1600" dirty="0">
                <a:hlinkClick r:id="rId4" action="ppaction://hlinkfile"/>
              </a:rPr>
              <a:t>Declaration</a:t>
            </a:r>
            <a:r>
              <a:rPr lang="hr-HR" sz="1600" dirty="0">
                <a:hlinkClick r:id="rId4" action="ppaction://hlinkfile"/>
              </a:rPr>
              <a:t> </a:t>
            </a:r>
            <a:r>
              <a:rPr lang="en-GB" sz="1600" dirty="0">
                <a:hlinkClick r:id="rId4" action="ppaction://hlinkfile"/>
              </a:rPr>
              <a:t>"European Open Science„</a:t>
            </a:r>
            <a:endParaRPr lang="hr-HR" sz="1600" dirty="0"/>
          </a:p>
          <a:p>
            <a:r>
              <a:rPr lang="en-GB" sz="1600" dirty="0">
                <a:hlinkClick r:id="rId5" action="ppaction://hlinkfile"/>
              </a:rPr>
              <a:t>Decision on the obligation to store </a:t>
            </a:r>
            <a:r>
              <a:rPr lang="hr-HR" sz="1600" dirty="0">
                <a:hlinkClick r:id="rId5" action="ppaction://hlinkfile"/>
              </a:rPr>
              <a:t>papers </a:t>
            </a:r>
            <a:r>
              <a:rPr lang="en-GB" sz="1600" dirty="0">
                <a:hlinkClick r:id="rId5" action="ppaction://hlinkfile"/>
              </a:rPr>
              <a:t>in </a:t>
            </a:r>
            <a:r>
              <a:rPr lang="hr-HR" sz="1600" dirty="0">
                <a:hlinkClick r:id="rId5" action="ppaction://hlinkfile"/>
              </a:rPr>
              <a:t>the</a:t>
            </a:r>
            <a:r>
              <a:rPr lang="en-GB" sz="1600" dirty="0">
                <a:hlinkClick r:id="rId5" action="ppaction://hlinkfile"/>
              </a:rPr>
              <a:t> repository</a:t>
            </a:r>
            <a:endParaRPr lang="hr-HR" sz="1600" dirty="0"/>
          </a:p>
          <a:p>
            <a:r>
              <a:rPr lang="en-GB" sz="1600" dirty="0">
                <a:hlinkClick r:id="rId5" action="ppaction://hlinkfile"/>
              </a:rPr>
              <a:t>Decision and instructions for the implementation </a:t>
            </a:r>
            <a:endParaRPr lang="hr-HR" sz="1600" dirty="0">
              <a:hlinkClick r:id="rId5" action="ppaction://hlinkfile"/>
            </a:endParaRPr>
          </a:p>
          <a:p>
            <a:pPr marL="0" indent="0">
              <a:buNone/>
            </a:pPr>
            <a:r>
              <a:rPr lang="hr-HR" sz="1600" dirty="0">
                <a:hlinkClick r:id="rId5" action="ppaction://hlinkfile"/>
              </a:rPr>
              <a:t>  </a:t>
            </a:r>
            <a:r>
              <a:rPr lang="en-GB" sz="1600" dirty="0">
                <a:hlinkClick r:id="rId5" action="ppaction://hlinkfile"/>
              </a:rPr>
              <a:t>of the Open Science Policy</a:t>
            </a:r>
            <a:endParaRPr lang="en-GB" sz="1600" dirty="0"/>
          </a:p>
          <a:p>
            <a:pPr marL="0" indent="0">
              <a:buNone/>
            </a:pPr>
            <a:endParaRPr lang="hr-HR" sz="1600" dirty="0"/>
          </a:p>
          <a:p>
            <a:r>
              <a:rPr lang="hr-HR" sz="1600" dirty="0"/>
              <a:t>Signatory of DORA</a:t>
            </a:r>
          </a:p>
          <a:p>
            <a:r>
              <a:rPr lang="hr-HR" sz="1600" dirty="0"/>
              <a:t>Signatory of CoARA</a:t>
            </a:r>
          </a:p>
        </p:txBody>
      </p:sp>
      <p:pic>
        <p:nvPicPr>
          <p:cNvPr id="10" name="Picture 9" descr="A logo on a black background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00" y="797812"/>
            <a:ext cx="1773938" cy="1773938"/>
          </a:xfrm>
          <a:prstGeom prst="rect">
            <a:avLst/>
          </a:prstGeom>
        </p:spPr>
      </p:pic>
      <p:pic>
        <p:nvPicPr>
          <p:cNvPr id="12" name="Picture 11" descr="A blue and white logo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06" y="2361696"/>
            <a:ext cx="2989992" cy="994172"/>
          </a:xfrm>
          <a:prstGeom prst="rect">
            <a:avLst/>
          </a:prstGeom>
        </p:spPr>
      </p:pic>
      <p:pic>
        <p:nvPicPr>
          <p:cNvPr id="14" name="Picture 13" descr="A blue circle with a keyhole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98" y="3085967"/>
            <a:ext cx="1589942" cy="13195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971"/>
            <a:ext cx="9144000" cy="144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971"/>
            <a:ext cx="9144000" cy="14429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OPEN SCIENCE POLICY UNIRI 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  <p:pic>
        <p:nvPicPr>
          <p:cNvPr id="7" name="Content Placeholder 6" descr="A black background with a black square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83" y="3679850"/>
            <a:ext cx="4125634" cy="665727"/>
          </a:xfrm>
        </p:spPr>
      </p:pic>
      <p:sp>
        <p:nvSpPr>
          <p:cNvPr id="9" name="Content Placeholder 1"/>
          <p:cNvSpPr txBox="1"/>
          <p:nvPr/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270" indent="-128270" algn="l" defTabSz="514350" rtl="0" eaLnBrk="1" latinLnBrk="0" hangingPunct="1">
              <a:lnSpc>
                <a:spcPct val="90000"/>
              </a:lnSpc>
              <a:spcBef>
                <a:spcPts val="56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4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6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97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69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9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14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2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95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70" indent="-128270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600" dirty="0"/>
              <a:t>Open science is in the public interest</a:t>
            </a:r>
            <a:endParaRPr lang="en-GB" sz="1600" dirty="0"/>
          </a:p>
          <a:p>
            <a:r>
              <a:rPr lang="hr-HR" sz="1600" dirty="0"/>
              <a:t>The principle of openness</a:t>
            </a:r>
            <a:endParaRPr lang="en-GB" sz="1600" dirty="0"/>
          </a:p>
          <a:p>
            <a:r>
              <a:rPr lang="en-GB" sz="1600" dirty="0"/>
              <a:t> </a:t>
            </a:r>
            <a:r>
              <a:rPr lang="hr-HR" sz="1600" dirty="0"/>
              <a:t>The principle of quality</a:t>
            </a:r>
            <a:endParaRPr lang="en-GB" sz="1600" dirty="0"/>
          </a:p>
          <a:p>
            <a:r>
              <a:rPr lang="en-GB" sz="1600" dirty="0"/>
              <a:t> </a:t>
            </a:r>
            <a:r>
              <a:rPr lang="hr-HR" sz="1600" dirty="0"/>
              <a:t>The principle of accessibility</a:t>
            </a:r>
            <a:endParaRPr lang="en-GB" sz="1600" dirty="0"/>
          </a:p>
          <a:p>
            <a:endParaRPr lang="hr-HR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computer&#10;&#10;Description automatically generated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1"/>
            <a:ext cx="4762500" cy="5143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CENTRE FOR OPEN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1400" dirty="0"/>
              <a:t>The Centre for Open Science </a:t>
            </a:r>
            <a:r>
              <a:rPr lang="en-GB" sz="1400" dirty="0"/>
              <a:t>and</a:t>
            </a:r>
            <a:r>
              <a:rPr lang="hr-HR" sz="1400" dirty="0"/>
              <a:t> Scientific Information </a:t>
            </a:r>
            <a:r>
              <a:rPr lang="en-GB" sz="1400" dirty="0"/>
              <a:t>Management works within the </a:t>
            </a:r>
            <a:r>
              <a:rPr lang="hr-HR" sz="1400" dirty="0"/>
              <a:t>University of Rijeka</a:t>
            </a:r>
            <a:r>
              <a:rPr lang="en-GB" sz="1400" dirty="0"/>
              <a:t> Library to support the implementation of the </a:t>
            </a:r>
            <a:r>
              <a:rPr lang="hr-HR" sz="1400" dirty="0"/>
              <a:t>UNIRI </a:t>
            </a:r>
            <a:r>
              <a:rPr lang="en-GB" sz="1400" dirty="0"/>
              <a:t>Open Science Policy </a:t>
            </a:r>
            <a:endParaRPr lang="hr-HR" sz="1400" dirty="0"/>
          </a:p>
          <a:p>
            <a:r>
              <a:rPr lang="hr-HR" sz="1400" dirty="0"/>
              <a:t>It organizes workshops and educational programs</a:t>
            </a:r>
          </a:p>
          <a:p>
            <a:r>
              <a:rPr lang="hr-HR" sz="1400" dirty="0"/>
              <a:t>It provides support for the implementation of open science practices</a:t>
            </a:r>
          </a:p>
          <a:p>
            <a:r>
              <a:rPr lang="hr-HR" sz="1400" dirty="0"/>
              <a:t>It informes about current events in the field of open science</a:t>
            </a:r>
          </a:p>
          <a:p>
            <a:r>
              <a:rPr lang="hr-HR" sz="1400" dirty="0"/>
              <a:t>It monitors implementation of the Open Science Policy</a:t>
            </a:r>
          </a:p>
          <a:p>
            <a:r>
              <a:rPr lang="hr-HR" sz="1400" dirty="0"/>
              <a:t>It organizes Open Science Cafe’s - short online meetings on topic</a:t>
            </a:r>
          </a:p>
          <a:p>
            <a:pPr marL="0" indent="0">
              <a:buNone/>
            </a:pPr>
            <a:r>
              <a:rPr lang="hr-HR" sz="1400" dirty="0"/>
              <a:t>   of open science</a:t>
            </a:r>
          </a:p>
          <a:p>
            <a:pPr marL="0" indent="0">
              <a:buNone/>
            </a:pPr>
            <a:endParaRPr lang="hr-HR" sz="1400" dirty="0"/>
          </a:p>
          <a:p>
            <a:r>
              <a:rPr lang="hr-HR" sz="1400" dirty="0">
                <a:hlinkClick r:id="rId4" action="ppaction://hlinkfile"/>
              </a:rPr>
              <a:t>Library’s website on open science</a:t>
            </a:r>
            <a:endParaRPr lang="hr-HR" sz="1400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EU PROJECTS - UNIRI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549" y="1143034"/>
            <a:ext cx="2494286" cy="1846884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0" y="2142309"/>
            <a:ext cx="3794714" cy="2264229"/>
          </a:xfrm>
          <a:prstGeom prst="rect">
            <a:avLst/>
          </a:prstGeom>
        </p:spPr>
      </p:pic>
      <p:pic>
        <p:nvPicPr>
          <p:cNvPr id="9" name="Picture 8" descr="A logo with text on it&#10;&#10;Description automatically generated with medium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3200291"/>
            <a:ext cx="2690949" cy="1146881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8" y="0"/>
            <a:ext cx="8620203" cy="5143500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8" y="0"/>
            <a:ext cx="8620203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YUFERING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8651" y="1268019"/>
            <a:ext cx="7886700" cy="3263504"/>
          </a:xfrm>
        </p:spPr>
        <p:txBody>
          <a:bodyPr/>
          <a:lstStyle/>
          <a:p>
            <a:r>
              <a:rPr lang="en-US" dirty="0"/>
              <a:t>YUFERING </a:t>
            </a:r>
            <a:r>
              <a:rPr lang="hr-HR" altLang="en-US" dirty="0"/>
              <a:t>-</a:t>
            </a:r>
            <a:r>
              <a:rPr lang="en-US" dirty="0"/>
              <a:t>Transforming Research and Innovation through Europe-wide Knowledge Transfer</a:t>
            </a:r>
            <a:endParaRPr lang="hr-HR" dirty="0"/>
          </a:p>
          <a:p>
            <a:r>
              <a:rPr lang="en-GB" dirty="0"/>
              <a:t>Project duration: January 1, 2021 - December 31, 2023.</a:t>
            </a:r>
            <a:endParaRPr lang="en-US" dirty="0"/>
          </a:p>
          <a:p>
            <a:r>
              <a:rPr lang="en-US" dirty="0"/>
              <a:t> UNIRI participation: WP5 Open Science (OS): establishing the New Normal</a:t>
            </a:r>
          </a:p>
          <a:p>
            <a:r>
              <a:rPr lang="en-US" dirty="0"/>
              <a:t> YUFE Open Science Strategy and look for a post-COVID-19 approach that states Open Science as “the new normal” in YUFE Universities</a:t>
            </a:r>
          </a:p>
          <a:p>
            <a:r>
              <a:rPr lang="en-US" b="1" dirty="0"/>
              <a:t>Objectives:</a:t>
            </a:r>
          </a:p>
          <a:p>
            <a:r>
              <a:rPr lang="en-US" dirty="0"/>
              <a:t>Identify the barriers and challenges for Open Science implementation in YUFE at the researcher and institutional level</a:t>
            </a:r>
          </a:p>
          <a:p>
            <a:r>
              <a:rPr lang="en-US" dirty="0"/>
              <a:t>Create OS policy commons for YUFE, as well as share individual practices and policies</a:t>
            </a:r>
          </a:p>
          <a:p>
            <a:r>
              <a:rPr lang="en-US" dirty="0"/>
              <a:t>Generate a set of practices and pilots (PCI, Practical Commitments for Implementation) particularly in the research assessment and new indicators (NGM), mainly that would be part of the new Open Science Registry</a:t>
            </a:r>
          </a:p>
          <a:p>
            <a:r>
              <a:rPr lang="en-US" dirty="0"/>
              <a:t>Co-creation of a YUFE Open Education Training Suite on Open Science.</a:t>
            </a:r>
          </a:p>
          <a:p>
            <a:endParaRPr lang="en-US" dirty="0"/>
          </a:p>
          <a:p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YUFERING WORK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en-US"/>
              <a:t>WP1:  Management and Coordination</a:t>
            </a:r>
          </a:p>
          <a:p>
            <a:r>
              <a:rPr lang="hr-HR" altLang="en-US"/>
              <a:t>WP2: The YUFE model towards a community engagement-based reserach &amp; innovation agenda</a:t>
            </a:r>
          </a:p>
          <a:p>
            <a:r>
              <a:rPr lang="hr-HR" altLang="en-US"/>
              <a:t>WP3: YUFE as a catalyst for flipped knowledge transfer and deployment in society</a:t>
            </a:r>
          </a:p>
          <a:p>
            <a:r>
              <a:rPr lang="hr-HR" altLang="en-US"/>
              <a:t>WP4: Transforming recognition, reward and circulation of talnts and teams across Europe</a:t>
            </a:r>
          </a:p>
          <a:p>
            <a:pPr marL="0" indent="0">
              <a:buNone/>
            </a:pPr>
            <a:endParaRPr lang="hr-HR" altLang="en-US"/>
          </a:p>
          <a:p>
            <a:r>
              <a:rPr lang="hr-HR" altLang="en-US" b="1"/>
              <a:t>WP5: Open Science (OS): establishing the New Normal</a:t>
            </a:r>
          </a:p>
          <a:p>
            <a:pPr marL="0" indent="0">
              <a:buNone/>
            </a:pPr>
            <a:r>
              <a:rPr lang="hr-HR" altLang="en-US"/>
              <a:t>5.1 Open Science Practice and Policy Commons for YUFE partners </a:t>
            </a:r>
          </a:p>
          <a:p>
            <a:pPr marL="0" indent="0">
              <a:buNone/>
            </a:pPr>
            <a:r>
              <a:rPr lang="hr-HR" altLang="en-US"/>
              <a:t>5.2 Testing indicators for Open Science performance/evaluation </a:t>
            </a:r>
          </a:p>
          <a:p>
            <a:pPr marL="0" indent="0">
              <a:buNone/>
            </a:pPr>
            <a:r>
              <a:rPr lang="hr-HR" altLang="en-US" b="1" i="1"/>
              <a:t>5.3. Open Science bottom-up implementation: Full Open Science (FOS) Pilot </a:t>
            </a:r>
          </a:p>
          <a:p>
            <a:pPr marL="0" indent="0">
              <a:buNone/>
            </a:pPr>
            <a:r>
              <a:rPr lang="hr-HR" altLang="en-US"/>
              <a:t>5.4. Co-create a training and engaging scheme for YUFE researchers about Open Science </a:t>
            </a:r>
          </a:p>
          <a:p>
            <a:pPr marL="0" indent="0">
              <a:buNone/>
            </a:pPr>
            <a:endParaRPr lang="hr-HR" altLang="en-US"/>
          </a:p>
          <a:p>
            <a:r>
              <a:rPr lang="hr-HR" altLang="en-US"/>
              <a:t>WP6: Dissemination, Exploitation &amp; Communication (DEC)</a:t>
            </a:r>
          </a:p>
          <a:p>
            <a:pPr marL="0" indent="0">
              <a:buNone/>
            </a:pPr>
            <a:endParaRPr lang="hr-H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FOS - FULL OPEN SCIENCE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</a:t>
            </a:r>
            <a:r>
              <a:rPr lang="en-GB" b="1" i="1" dirty="0"/>
              <a:t> Full Open Science (FOS) </a:t>
            </a:r>
            <a:r>
              <a:rPr lang="en-GB" dirty="0"/>
              <a:t>pilot project at YUFE aims to promote Open Science as a “cultural change” in the partner institutions</a:t>
            </a:r>
            <a:endParaRPr lang="hr-HR" dirty="0"/>
          </a:p>
          <a:p>
            <a:r>
              <a:rPr lang="en-GB" dirty="0"/>
              <a:t>The goal of the call </a:t>
            </a:r>
            <a:r>
              <a:rPr lang="hr-HR" dirty="0"/>
              <a:t>was</a:t>
            </a:r>
            <a:r>
              <a:rPr lang="en-GB" dirty="0"/>
              <a:t> to encourage at least 30 </a:t>
            </a:r>
            <a:r>
              <a:rPr lang="hr-HR" altLang="en-GB" dirty="0"/>
              <a:t>r</a:t>
            </a:r>
            <a:r>
              <a:rPr lang="en-GB" dirty="0"/>
              <a:t>esearch </a:t>
            </a:r>
            <a:r>
              <a:rPr lang="hr-HR" altLang="en-GB" dirty="0"/>
              <a:t>t</a:t>
            </a:r>
            <a:r>
              <a:rPr lang="en-GB" dirty="0"/>
              <a:t>eams to commit to </a:t>
            </a:r>
            <a:r>
              <a:rPr lang="en-GB" i="1" dirty="0"/>
              <a:t>open access publications, open FAIR research data, citizen science, etc</a:t>
            </a:r>
            <a:r>
              <a:rPr lang="en-GB" dirty="0"/>
              <a:t>. Research </a:t>
            </a:r>
            <a:r>
              <a:rPr lang="hr-HR" altLang="en-GB" dirty="0"/>
              <a:t>t</a:t>
            </a:r>
            <a:r>
              <a:rPr lang="en-GB" dirty="0"/>
              <a:t>eams </a:t>
            </a:r>
            <a:r>
              <a:rPr lang="hr-HR" altLang="en-GB" dirty="0"/>
              <a:t>had to</a:t>
            </a:r>
            <a:r>
              <a:rPr lang="en-GB" dirty="0"/>
              <a:t> achieve results during the period stated by the call in order to get a </a:t>
            </a:r>
            <a:r>
              <a:rPr lang="en-GB" i="1" dirty="0"/>
              <a:t>FOS label</a:t>
            </a:r>
            <a:endParaRPr lang="hr-HR" dirty="0"/>
          </a:p>
          <a:p>
            <a:r>
              <a:rPr lang="en-GB" dirty="0"/>
              <a:t>This label </a:t>
            </a:r>
            <a:r>
              <a:rPr lang="hr-HR" altLang="en-GB" dirty="0"/>
              <a:t>can</a:t>
            </a:r>
            <a:r>
              <a:rPr lang="en-GB" dirty="0"/>
              <a:t> empower the teams as role-models and ambassadors within their institutions and therefore to foster Open Science among their colleague</a:t>
            </a:r>
            <a:r>
              <a:rPr lang="hr-HR" altLang="en-GB" dirty="0"/>
              <a:t>s</a:t>
            </a:r>
            <a:r>
              <a:rPr lang="en-GB" dirty="0"/>
              <a:t> </a:t>
            </a:r>
            <a:endParaRPr lang="hr-HR" dirty="0"/>
          </a:p>
          <a:p>
            <a:r>
              <a:rPr lang="en-GB" dirty="0"/>
              <a:t>The participating researchers will benefit from an enhanced academic visibility as well as extra support by the university in unlocking their research outputs</a:t>
            </a:r>
            <a:endParaRPr lang="hr-HR" dirty="0"/>
          </a:p>
          <a:p>
            <a:r>
              <a:rPr lang="en-GB" dirty="0"/>
              <a:t>The label </a:t>
            </a:r>
            <a:r>
              <a:rPr lang="hr-HR" altLang="en-GB" dirty="0"/>
              <a:t>can</a:t>
            </a:r>
            <a:r>
              <a:rPr lang="en-GB" dirty="0"/>
              <a:t> also strengthen their commitment with Open Science when participating in project calls for proposals</a:t>
            </a:r>
            <a:endParaRPr lang="hr-HR" dirty="0"/>
          </a:p>
        </p:txBody>
      </p:sp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en-GB" dirty="0"/>
              <a:t>Skills development through YUFE pilot project "Full Open Science (FOS)"</a:t>
            </a:r>
            <a:endParaRPr lang="hr-HR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hr-H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hr-HR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hr-HR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hr-H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rce DEI 2024_16x9">
  <a:themeElements>
    <a:clrScheme name="Srce DEI 2024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1</TotalTime>
  <Words>2270</Words>
  <Application>Microsoft Office PowerPoint</Application>
  <PresentationFormat>On-screen Show (16:9)</PresentationFormat>
  <Paragraphs>264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Srce DEI 2024_16x9</vt:lpstr>
      <vt:lpstr>Skills development through YUFE pilot project "Full Open Science (FOS)"</vt:lpstr>
      <vt:lpstr>UNIRI AND OPEN SCIENCE</vt:lpstr>
      <vt:lpstr>UNIRI AND OPEN SCIENCE - documents</vt:lpstr>
      <vt:lpstr>OPEN SCIENCE POLICY UNIRI </vt:lpstr>
      <vt:lpstr>CENTRE FOR OPEN SCIENCE</vt:lpstr>
      <vt:lpstr>EU PROJECTS - UNIRI</vt:lpstr>
      <vt:lpstr>YUFERING</vt:lpstr>
      <vt:lpstr>YUFERING WORK PACKAGES</vt:lpstr>
      <vt:lpstr>FOS - FULL OPEN SCIENCE</vt:lpstr>
      <vt:lpstr>FOS CALL</vt:lpstr>
      <vt:lpstr>FOS CALL</vt:lpstr>
      <vt:lpstr>FOS REQUIREMENTS AND CRITERIA</vt:lpstr>
      <vt:lpstr>FOS CRITERIA</vt:lpstr>
      <vt:lpstr>FOS CRITERIA</vt:lpstr>
      <vt:lpstr>FOS CRITERIA</vt:lpstr>
      <vt:lpstr>FOS ACTIVITIES</vt:lpstr>
      <vt:lpstr>FOS ACTIVITIES UNIRI – CENTRE FOR OPEN SCIENCE</vt:lpstr>
      <vt:lpstr>FOS OBJECTIVES</vt:lpstr>
      <vt:lpstr>FOS RESULTS UNIRI</vt:lpstr>
      <vt:lpstr>END OF PROJECT</vt:lpstr>
      <vt:lpstr>UNIRI RESEARCH TEAM REPRESENTATIVES ON  OPEN SCIENCE</vt:lpstr>
      <vt:lpstr>WHAT’S NEXT?</vt:lpstr>
      <vt:lpstr>WHAT’S NEXT?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Zubovic</dc:creator>
  <cp:lastModifiedBy>Jana Kriskovic Bazdaric</cp:lastModifiedBy>
  <cp:revision>89</cp:revision>
  <cp:lastPrinted>2014-06-24T07:01:00Z</cp:lastPrinted>
  <dcterms:created xsi:type="dcterms:W3CDTF">2014-09-19T07:16:00Z</dcterms:created>
  <dcterms:modified xsi:type="dcterms:W3CDTF">2024-04-11T08:00:09Z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8A4B0016435B4C94927E14CBCCBD89C6_12</vt:lpwstr>
  </property>
  <property fmtid="{D5CDD505-2E9C-101B-9397-08002B2CF9AE}" pid="3" name="KSOProductBuildVer">
    <vt:lpwstr>1033-12.2.0.13538</vt:lpwstr>
  </property>
</Properties>
</file>