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handoutMasterIdLst>
    <p:handoutMasterId r:id="rId18"/>
  </p:handoutMasterIdLst>
  <p:sldIdLst>
    <p:sldId id="276" r:id="rId2"/>
    <p:sldId id="295" r:id="rId3"/>
    <p:sldId id="267" r:id="rId4"/>
    <p:sldId id="268" r:id="rId5"/>
    <p:sldId id="299" r:id="rId6"/>
    <p:sldId id="290" r:id="rId7"/>
    <p:sldId id="292" r:id="rId8"/>
    <p:sldId id="294" r:id="rId9"/>
    <p:sldId id="293" r:id="rId10"/>
    <p:sldId id="296" r:id="rId11"/>
    <p:sldId id="291" r:id="rId12"/>
    <p:sldId id="298" r:id="rId13"/>
    <p:sldId id="300" r:id="rId14"/>
    <p:sldId id="289" r:id="rId15"/>
    <p:sldId id="262" r:id="rId16"/>
  </p:sldIdLst>
  <p:sldSz cx="12192000" cy="6858000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68"/>
    <a:srgbClr val="FFFFFF"/>
    <a:srgbClr val="2A2A82"/>
    <a:srgbClr val="313197"/>
    <a:srgbClr val="3939B1"/>
    <a:srgbClr val="3F3FC1"/>
    <a:srgbClr val="5151C7"/>
    <a:srgbClr val="6060CC"/>
    <a:srgbClr val="7474D2"/>
    <a:srgbClr val="9D9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9" autoAdjust="0"/>
  </p:normalViewPr>
  <p:slideViewPr>
    <p:cSldViewPr snapToGrid="0">
      <p:cViewPr varScale="1">
        <p:scale>
          <a:sx n="73" d="100"/>
          <a:sy n="73" d="100"/>
        </p:scale>
        <p:origin x="97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860B6-C01D-43A4-BD8D-F07E353510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C071ED-A818-4391-AA45-DEF633935D33}">
      <dgm:prSet phldrT="[Text]"/>
      <dgm:spPr>
        <a:solidFill>
          <a:srgbClr val="9D9DDF"/>
        </a:solidFill>
      </dgm:spPr>
      <dgm:t>
        <a:bodyPr/>
        <a:lstStyle/>
        <a:p>
          <a:r>
            <a:rPr lang="hr-HR" dirty="0"/>
            <a:t>202</a:t>
          </a:r>
          <a:r>
            <a:rPr lang="en-US" dirty="0"/>
            <a:t>0</a:t>
          </a:r>
        </a:p>
      </dgm:t>
    </dgm:pt>
    <dgm:pt modelId="{FE99DBCB-658A-4548-85A9-2862E51C85D7}" type="parTrans" cxnId="{E38D68DB-D396-4D8D-A2EC-839B2AF45AAF}">
      <dgm:prSet/>
      <dgm:spPr/>
      <dgm:t>
        <a:bodyPr/>
        <a:lstStyle/>
        <a:p>
          <a:endParaRPr lang="en-US"/>
        </a:p>
      </dgm:t>
    </dgm:pt>
    <dgm:pt modelId="{006A9F7F-4FA3-4DCE-9642-407CB3216F3C}" type="sibTrans" cxnId="{E38D68DB-D396-4D8D-A2EC-839B2AF45AAF}">
      <dgm:prSet/>
      <dgm:spPr/>
      <dgm:t>
        <a:bodyPr/>
        <a:lstStyle/>
        <a:p>
          <a:endParaRPr lang="en-US"/>
        </a:p>
      </dgm:t>
    </dgm:pt>
    <dgm:pt modelId="{995255E1-B58E-4B29-B7D5-EB4AF1EEEBD1}">
      <dgm:prSet phldrT="[Text]"/>
      <dgm:spPr>
        <a:solidFill>
          <a:srgbClr val="5151C7"/>
        </a:solidFill>
      </dgm:spPr>
      <dgm:t>
        <a:bodyPr/>
        <a:lstStyle/>
        <a:p>
          <a:r>
            <a:rPr lang="hr-HR" dirty="0"/>
            <a:t>0</a:t>
          </a:r>
          <a:r>
            <a:rPr lang="en-US" dirty="0"/>
            <a:t>4</a:t>
          </a:r>
          <a:r>
            <a:rPr lang="hr-HR" dirty="0"/>
            <a:t>/202</a:t>
          </a:r>
          <a:r>
            <a:rPr lang="en-US" dirty="0"/>
            <a:t>2</a:t>
          </a:r>
        </a:p>
      </dgm:t>
    </dgm:pt>
    <dgm:pt modelId="{5E0F6FBA-4E06-4466-884C-C5682E390939}" type="parTrans" cxnId="{E2F8A7CE-0268-47B8-8D4F-E8E8568BB784}">
      <dgm:prSet/>
      <dgm:spPr/>
      <dgm:t>
        <a:bodyPr/>
        <a:lstStyle/>
        <a:p>
          <a:endParaRPr lang="en-US"/>
        </a:p>
      </dgm:t>
    </dgm:pt>
    <dgm:pt modelId="{08B4CD85-B944-47FA-BD15-8246B3973496}" type="sibTrans" cxnId="{E2F8A7CE-0268-47B8-8D4F-E8E8568BB784}">
      <dgm:prSet/>
      <dgm:spPr/>
      <dgm:t>
        <a:bodyPr/>
        <a:lstStyle/>
        <a:p>
          <a:endParaRPr lang="en-US"/>
        </a:p>
      </dgm:t>
    </dgm:pt>
    <dgm:pt modelId="{E96FE63D-3059-4889-9790-529AB4B5841C}">
      <dgm:prSet phldrT="[Text]"/>
      <dgm:spPr>
        <a:solidFill>
          <a:srgbClr val="3F3FC1"/>
        </a:solidFill>
      </dgm:spPr>
      <dgm:t>
        <a:bodyPr/>
        <a:lstStyle/>
        <a:p>
          <a:r>
            <a:rPr lang="en-US" dirty="0"/>
            <a:t>07/</a:t>
          </a:r>
          <a:r>
            <a:rPr lang="hr-HR" dirty="0"/>
            <a:t>202</a:t>
          </a:r>
          <a:r>
            <a:rPr lang="en-US" dirty="0"/>
            <a:t>2</a:t>
          </a:r>
        </a:p>
      </dgm:t>
    </dgm:pt>
    <dgm:pt modelId="{6CF9579C-EEAC-4BAC-B9F2-E48B0A6974DE}" type="parTrans" cxnId="{C7952AB5-920D-4924-ADC5-02DEE43190FB}">
      <dgm:prSet/>
      <dgm:spPr/>
      <dgm:t>
        <a:bodyPr/>
        <a:lstStyle/>
        <a:p>
          <a:endParaRPr lang="en-US"/>
        </a:p>
      </dgm:t>
    </dgm:pt>
    <dgm:pt modelId="{13416A0F-BB6A-41B9-8C9A-02B8FCAFC607}" type="sibTrans" cxnId="{C7952AB5-920D-4924-ADC5-02DEE43190FB}">
      <dgm:prSet/>
      <dgm:spPr/>
      <dgm:t>
        <a:bodyPr/>
        <a:lstStyle/>
        <a:p>
          <a:endParaRPr lang="en-US"/>
        </a:p>
      </dgm:t>
    </dgm:pt>
    <dgm:pt modelId="{339AE8A4-D23D-4893-81AA-8982EE1973C0}">
      <dgm:prSet/>
      <dgm:spPr>
        <a:solidFill>
          <a:srgbClr val="7474D2"/>
        </a:solidFill>
      </dgm:spPr>
      <dgm:t>
        <a:bodyPr/>
        <a:lstStyle/>
        <a:p>
          <a:r>
            <a:rPr lang="hr-HR" dirty="0"/>
            <a:t>0</a:t>
          </a:r>
          <a:r>
            <a:rPr lang="en-US" dirty="0"/>
            <a:t>2</a:t>
          </a:r>
          <a:r>
            <a:rPr lang="hr-HR" dirty="0"/>
            <a:t>/202</a:t>
          </a:r>
          <a:r>
            <a:rPr lang="en-US" dirty="0"/>
            <a:t>1</a:t>
          </a:r>
        </a:p>
      </dgm:t>
    </dgm:pt>
    <dgm:pt modelId="{784C5EA0-C916-4504-9CA4-50E416845716}" type="parTrans" cxnId="{B4E484E3-ADE3-49F8-8BF8-975A375A90DA}">
      <dgm:prSet/>
      <dgm:spPr/>
      <dgm:t>
        <a:bodyPr/>
        <a:lstStyle/>
        <a:p>
          <a:endParaRPr lang="en-US"/>
        </a:p>
      </dgm:t>
    </dgm:pt>
    <dgm:pt modelId="{9BEE5219-9CA3-488B-B960-B0482FF7BB6C}" type="sibTrans" cxnId="{B4E484E3-ADE3-49F8-8BF8-975A375A90DA}">
      <dgm:prSet/>
      <dgm:spPr/>
      <dgm:t>
        <a:bodyPr/>
        <a:lstStyle/>
        <a:p>
          <a:endParaRPr lang="en-US"/>
        </a:p>
      </dgm:t>
    </dgm:pt>
    <dgm:pt modelId="{053FED5D-3B46-4E1A-89AA-1B4C05898652}">
      <dgm:prSet/>
      <dgm:spPr>
        <a:solidFill>
          <a:srgbClr val="6060CC"/>
        </a:solidFill>
      </dgm:spPr>
      <dgm:t>
        <a:bodyPr/>
        <a:lstStyle/>
        <a:p>
          <a:r>
            <a:rPr lang="hr-HR" dirty="0"/>
            <a:t>0</a:t>
          </a:r>
          <a:r>
            <a:rPr lang="en-US" dirty="0"/>
            <a:t>1</a:t>
          </a:r>
          <a:r>
            <a:rPr lang="hr-HR" dirty="0"/>
            <a:t>/202</a:t>
          </a:r>
          <a:r>
            <a:rPr lang="en-US" dirty="0"/>
            <a:t>2</a:t>
          </a:r>
        </a:p>
      </dgm:t>
    </dgm:pt>
    <dgm:pt modelId="{4CADA5B2-3426-4572-A982-632F72AAD419}" type="parTrans" cxnId="{0522EE4C-0C21-4346-B2C9-7798A8C79758}">
      <dgm:prSet/>
      <dgm:spPr/>
      <dgm:t>
        <a:bodyPr/>
        <a:lstStyle/>
        <a:p>
          <a:endParaRPr lang="en-US"/>
        </a:p>
      </dgm:t>
    </dgm:pt>
    <dgm:pt modelId="{E2E8F959-861F-4B45-B5C6-142C320891A1}" type="sibTrans" cxnId="{0522EE4C-0C21-4346-B2C9-7798A8C79758}">
      <dgm:prSet/>
      <dgm:spPr/>
      <dgm:t>
        <a:bodyPr/>
        <a:lstStyle/>
        <a:p>
          <a:endParaRPr lang="en-US"/>
        </a:p>
      </dgm:t>
    </dgm:pt>
    <dgm:pt modelId="{8567B828-3A1F-4203-AEB5-6D9C71B3504B}">
      <dgm:prSet/>
      <dgm:spPr>
        <a:solidFill>
          <a:srgbClr val="3939B1"/>
        </a:solidFill>
      </dgm:spPr>
      <dgm:t>
        <a:bodyPr/>
        <a:lstStyle/>
        <a:p>
          <a:r>
            <a:rPr lang="en-US" dirty="0"/>
            <a:t>2022</a:t>
          </a:r>
        </a:p>
      </dgm:t>
    </dgm:pt>
    <dgm:pt modelId="{4886D3FE-0475-463C-9EAB-0889579CB78B}" type="parTrans" cxnId="{32EEFD1C-FADC-4523-A518-CACF675C8D82}">
      <dgm:prSet/>
      <dgm:spPr/>
      <dgm:t>
        <a:bodyPr/>
        <a:lstStyle/>
        <a:p>
          <a:endParaRPr lang="en-US"/>
        </a:p>
      </dgm:t>
    </dgm:pt>
    <dgm:pt modelId="{E97BDB0E-C11A-4DC3-9A60-4D57210DCD09}" type="sibTrans" cxnId="{32EEFD1C-FADC-4523-A518-CACF675C8D82}">
      <dgm:prSet/>
      <dgm:spPr/>
      <dgm:t>
        <a:bodyPr/>
        <a:lstStyle/>
        <a:p>
          <a:endParaRPr lang="en-US"/>
        </a:p>
      </dgm:t>
    </dgm:pt>
    <dgm:pt modelId="{6D113C37-7A25-491A-A3A0-2C4F79BD1623}">
      <dgm:prSet/>
      <dgm:spPr>
        <a:solidFill>
          <a:srgbClr val="313197"/>
        </a:solidFill>
      </dgm:spPr>
      <dgm:t>
        <a:bodyPr/>
        <a:lstStyle/>
        <a:p>
          <a:r>
            <a:rPr lang="hr-HR" dirty="0"/>
            <a:t>0</a:t>
          </a:r>
          <a:r>
            <a:rPr lang="en-US" dirty="0"/>
            <a:t>6</a:t>
          </a:r>
          <a:r>
            <a:rPr lang="hr-HR" dirty="0"/>
            <a:t>/2023</a:t>
          </a:r>
          <a:endParaRPr lang="en-US" b="1" dirty="0"/>
        </a:p>
      </dgm:t>
    </dgm:pt>
    <dgm:pt modelId="{CDD919A9-06F9-475B-9CCC-3FACB50F1CA8}" type="parTrans" cxnId="{C01AD754-9D21-48A3-BE74-665DF2C3D73F}">
      <dgm:prSet/>
      <dgm:spPr/>
      <dgm:t>
        <a:bodyPr/>
        <a:lstStyle/>
        <a:p>
          <a:endParaRPr lang="en-US"/>
        </a:p>
      </dgm:t>
    </dgm:pt>
    <dgm:pt modelId="{2EC61274-24BA-4509-817F-2FD771448CAE}" type="sibTrans" cxnId="{C01AD754-9D21-48A3-BE74-665DF2C3D73F}">
      <dgm:prSet/>
      <dgm:spPr/>
      <dgm:t>
        <a:bodyPr/>
        <a:lstStyle/>
        <a:p>
          <a:endParaRPr lang="en-US"/>
        </a:p>
      </dgm:t>
    </dgm:pt>
    <dgm:pt modelId="{C8644BDD-313C-41B5-8F78-F17C7BA3B6D1}">
      <dgm:prSet/>
      <dgm:spPr>
        <a:solidFill>
          <a:srgbClr val="2A2A82"/>
        </a:solidFill>
      </dgm:spPr>
      <dgm:t>
        <a:bodyPr/>
        <a:lstStyle/>
        <a:p>
          <a:r>
            <a:rPr lang="en-US" dirty="0"/>
            <a:t>12</a:t>
          </a:r>
          <a:r>
            <a:rPr lang="hr-HR" dirty="0"/>
            <a:t>/2023</a:t>
          </a:r>
          <a:endParaRPr lang="en-US" dirty="0"/>
        </a:p>
      </dgm:t>
    </dgm:pt>
    <dgm:pt modelId="{DD936746-D7EC-403F-B837-DDDA3A6978D5}" type="parTrans" cxnId="{2E7068CF-E01D-4F9C-90FA-F21C807AA6AA}">
      <dgm:prSet/>
      <dgm:spPr/>
      <dgm:t>
        <a:bodyPr/>
        <a:lstStyle/>
        <a:p>
          <a:endParaRPr lang="en-US"/>
        </a:p>
      </dgm:t>
    </dgm:pt>
    <dgm:pt modelId="{97A0413C-84EC-47E3-9B73-2AD52D86FCE8}" type="sibTrans" cxnId="{2E7068CF-E01D-4F9C-90FA-F21C807AA6AA}">
      <dgm:prSet/>
      <dgm:spPr/>
      <dgm:t>
        <a:bodyPr/>
        <a:lstStyle/>
        <a:p>
          <a:endParaRPr lang="en-US"/>
        </a:p>
      </dgm:t>
    </dgm:pt>
    <dgm:pt modelId="{1C3860DB-DFF4-4046-86CE-4FB92B01B66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dirty="0"/>
            <a:t>202</a:t>
          </a:r>
          <a:r>
            <a:rPr lang="en-US" dirty="0"/>
            <a:t>4</a:t>
          </a:r>
        </a:p>
      </dgm:t>
    </dgm:pt>
    <dgm:pt modelId="{1136FC3B-2E4A-4B12-BC9C-7724646BAC53}" type="parTrans" cxnId="{A5E5A8CA-EC21-452D-A0E2-906949508A99}">
      <dgm:prSet/>
      <dgm:spPr/>
      <dgm:t>
        <a:bodyPr/>
        <a:lstStyle/>
        <a:p>
          <a:endParaRPr lang="en-US"/>
        </a:p>
      </dgm:t>
    </dgm:pt>
    <dgm:pt modelId="{608FD530-54CF-4068-A143-58F7AF77F02B}" type="sibTrans" cxnId="{A5E5A8CA-EC21-452D-A0E2-906949508A99}">
      <dgm:prSet/>
      <dgm:spPr/>
      <dgm:t>
        <a:bodyPr/>
        <a:lstStyle/>
        <a:p>
          <a:endParaRPr lang="en-US"/>
        </a:p>
      </dgm:t>
    </dgm:pt>
    <dgm:pt modelId="{3B37E880-A793-4BAF-843F-AD970A9AE560}" type="pres">
      <dgm:prSet presAssocID="{206860B6-C01D-43A4-BD8D-F07E3535103C}" presName="Name0" presStyleCnt="0">
        <dgm:presLayoutVars>
          <dgm:dir/>
          <dgm:animLvl val="lvl"/>
          <dgm:resizeHandles val="exact"/>
        </dgm:presLayoutVars>
      </dgm:prSet>
      <dgm:spPr/>
    </dgm:pt>
    <dgm:pt modelId="{027FEBE0-64D5-4FBC-800A-A248F3039987}" type="pres">
      <dgm:prSet presAssocID="{74C071ED-A818-4391-AA45-DEF633935D33}" presName="parTxOnly" presStyleLbl="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43B24-08EC-410B-85CC-AFC9EEE41BAA}" type="pres">
      <dgm:prSet presAssocID="{006A9F7F-4FA3-4DCE-9642-407CB3216F3C}" presName="parTxOnlySpace" presStyleCnt="0"/>
      <dgm:spPr/>
    </dgm:pt>
    <dgm:pt modelId="{0E15D094-51D9-4D9B-A23E-49484286CC8E}" type="pres">
      <dgm:prSet presAssocID="{339AE8A4-D23D-4893-81AA-8982EE1973C0}" presName="parTxOnly" presStyleLbl="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69AE4-CC65-4425-9F13-353CA14B8822}" type="pres">
      <dgm:prSet presAssocID="{9BEE5219-9CA3-488B-B960-B0482FF7BB6C}" presName="parTxOnlySpace" presStyleCnt="0"/>
      <dgm:spPr/>
    </dgm:pt>
    <dgm:pt modelId="{FE0ECB17-FF39-458F-92E2-4A0CFB0C807C}" type="pres">
      <dgm:prSet presAssocID="{053FED5D-3B46-4E1A-89AA-1B4C05898652}" presName="parTxOnly" presStyleLbl="node1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6293D-B053-46E2-B7BC-0720A70E64E2}" type="pres">
      <dgm:prSet presAssocID="{E2E8F959-861F-4B45-B5C6-142C320891A1}" presName="parTxOnlySpace" presStyleCnt="0"/>
      <dgm:spPr/>
    </dgm:pt>
    <dgm:pt modelId="{3311346A-D73D-4584-BA4B-3C7EEDF7D05E}" type="pres">
      <dgm:prSet presAssocID="{995255E1-B58E-4B29-B7D5-EB4AF1EEEBD1}" presName="parTxOnly" presStyleLbl="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E2003-6A56-40B2-A518-C6B7A8081EA4}" type="pres">
      <dgm:prSet presAssocID="{08B4CD85-B944-47FA-BD15-8246B3973496}" presName="parTxOnlySpace" presStyleCnt="0"/>
      <dgm:spPr/>
    </dgm:pt>
    <dgm:pt modelId="{85E78EA4-03CA-4241-A007-CBADAABD2CDD}" type="pres">
      <dgm:prSet presAssocID="{E96FE63D-3059-4889-9790-529AB4B5841C}" presName="parTxOnly" presStyleLbl="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EEFCA-31EE-4EE4-A798-1669A2566EE3}" type="pres">
      <dgm:prSet presAssocID="{13416A0F-BB6A-41B9-8C9A-02B8FCAFC607}" presName="parTxOnlySpace" presStyleCnt="0"/>
      <dgm:spPr/>
    </dgm:pt>
    <dgm:pt modelId="{68D4CCE9-D474-4E7E-BA47-EF6C0DB7A551}" type="pres">
      <dgm:prSet presAssocID="{8567B828-3A1F-4203-AEB5-6D9C71B3504B}" presName="parTxOnly" presStyleLbl="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40A5-27AA-43FA-8A07-83DBCC781132}" type="pres">
      <dgm:prSet presAssocID="{E97BDB0E-C11A-4DC3-9A60-4D57210DCD09}" presName="parTxOnlySpace" presStyleCnt="0"/>
      <dgm:spPr/>
    </dgm:pt>
    <dgm:pt modelId="{D8046B94-DD53-4E73-9474-D1A6B49ECE09}" type="pres">
      <dgm:prSet presAssocID="{6D113C37-7A25-491A-A3A0-2C4F79BD1623}" presName="parTxOnly" presStyleLbl="node1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7DDB4-1D8C-4F63-AEA7-EAAE23B816FC}" type="pres">
      <dgm:prSet presAssocID="{2EC61274-24BA-4509-817F-2FD771448CAE}" presName="parTxOnlySpace" presStyleCnt="0"/>
      <dgm:spPr/>
    </dgm:pt>
    <dgm:pt modelId="{2F8A87C8-8334-4FFF-8175-F34B0DF22482}" type="pres">
      <dgm:prSet presAssocID="{C8644BDD-313C-41B5-8F78-F17C7BA3B6D1}" presName="parTxOnly" presStyleLbl="node1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B0919-4B40-43E6-99BA-1E952B70471D}" type="pres">
      <dgm:prSet presAssocID="{97A0413C-84EC-47E3-9B73-2AD52D86FCE8}" presName="parTxOnlySpace" presStyleCnt="0"/>
      <dgm:spPr/>
    </dgm:pt>
    <dgm:pt modelId="{128DAC2A-4345-4B88-88F8-563021C7966B}" type="pres">
      <dgm:prSet presAssocID="{1C3860DB-DFF4-4046-86CE-4FB92B01B666}" presName="parTxOnly" presStyleLbl="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8A7CE-0268-47B8-8D4F-E8E8568BB784}" srcId="{206860B6-C01D-43A4-BD8D-F07E3535103C}" destId="{995255E1-B58E-4B29-B7D5-EB4AF1EEEBD1}" srcOrd="3" destOrd="0" parTransId="{5E0F6FBA-4E06-4466-884C-C5682E390939}" sibTransId="{08B4CD85-B944-47FA-BD15-8246B3973496}"/>
    <dgm:cxn modelId="{C7952AB5-920D-4924-ADC5-02DEE43190FB}" srcId="{206860B6-C01D-43A4-BD8D-F07E3535103C}" destId="{E96FE63D-3059-4889-9790-529AB4B5841C}" srcOrd="4" destOrd="0" parTransId="{6CF9579C-EEAC-4BAC-B9F2-E48B0A6974DE}" sibTransId="{13416A0F-BB6A-41B9-8C9A-02B8FCAFC607}"/>
    <dgm:cxn modelId="{B529284F-5D0F-47B1-BD9F-8787C2AB899A}" type="presOf" srcId="{74C071ED-A818-4391-AA45-DEF633935D33}" destId="{027FEBE0-64D5-4FBC-800A-A248F3039987}" srcOrd="0" destOrd="0" presId="urn:microsoft.com/office/officeart/2005/8/layout/chevron1"/>
    <dgm:cxn modelId="{094D8B04-5ED2-426B-981E-731380917BA8}" type="presOf" srcId="{6D113C37-7A25-491A-A3A0-2C4F79BD1623}" destId="{D8046B94-DD53-4E73-9474-D1A6B49ECE09}" srcOrd="0" destOrd="0" presId="urn:microsoft.com/office/officeart/2005/8/layout/chevron1"/>
    <dgm:cxn modelId="{63DAE323-0285-4003-AF77-271FC8334E09}" type="presOf" srcId="{E96FE63D-3059-4889-9790-529AB4B5841C}" destId="{85E78EA4-03CA-4241-A007-CBADAABD2CDD}" srcOrd="0" destOrd="0" presId="urn:microsoft.com/office/officeart/2005/8/layout/chevron1"/>
    <dgm:cxn modelId="{E38D68DB-D396-4D8D-A2EC-839B2AF45AAF}" srcId="{206860B6-C01D-43A4-BD8D-F07E3535103C}" destId="{74C071ED-A818-4391-AA45-DEF633935D33}" srcOrd="0" destOrd="0" parTransId="{FE99DBCB-658A-4548-85A9-2862E51C85D7}" sibTransId="{006A9F7F-4FA3-4DCE-9642-407CB3216F3C}"/>
    <dgm:cxn modelId="{A0662A14-59A8-46A7-8A26-B1EF5BC8EFAE}" type="presOf" srcId="{206860B6-C01D-43A4-BD8D-F07E3535103C}" destId="{3B37E880-A793-4BAF-843F-AD970A9AE560}" srcOrd="0" destOrd="0" presId="urn:microsoft.com/office/officeart/2005/8/layout/chevron1"/>
    <dgm:cxn modelId="{3BA41931-EEC6-496B-AD06-877B3B550E1C}" type="presOf" srcId="{339AE8A4-D23D-4893-81AA-8982EE1973C0}" destId="{0E15D094-51D9-4D9B-A23E-49484286CC8E}" srcOrd="0" destOrd="0" presId="urn:microsoft.com/office/officeart/2005/8/layout/chevron1"/>
    <dgm:cxn modelId="{E39D8152-8076-4702-88B3-A2B54B4F97C8}" type="presOf" srcId="{1C3860DB-DFF4-4046-86CE-4FB92B01B666}" destId="{128DAC2A-4345-4B88-88F8-563021C7966B}" srcOrd="0" destOrd="0" presId="urn:microsoft.com/office/officeart/2005/8/layout/chevron1"/>
    <dgm:cxn modelId="{9B5D24B4-0B37-4BE5-8828-C7161EAAE626}" type="presOf" srcId="{053FED5D-3B46-4E1A-89AA-1B4C05898652}" destId="{FE0ECB17-FF39-458F-92E2-4A0CFB0C807C}" srcOrd="0" destOrd="0" presId="urn:microsoft.com/office/officeart/2005/8/layout/chevron1"/>
    <dgm:cxn modelId="{C9336013-8785-4F5E-B8B9-A27D7EB25EDC}" type="presOf" srcId="{995255E1-B58E-4B29-B7D5-EB4AF1EEEBD1}" destId="{3311346A-D73D-4584-BA4B-3C7EEDF7D05E}" srcOrd="0" destOrd="0" presId="urn:microsoft.com/office/officeart/2005/8/layout/chevron1"/>
    <dgm:cxn modelId="{A5E5A8CA-EC21-452D-A0E2-906949508A99}" srcId="{206860B6-C01D-43A4-BD8D-F07E3535103C}" destId="{1C3860DB-DFF4-4046-86CE-4FB92B01B666}" srcOrd="8" destOrd="0" parTransId="{1136FC3B-2E4A-4B12-BC9C-7724646BAC53}" sibTransId="{608FD530-54CF-4068-A143-58F7AF77F02B}"/>
    <dgm:cxn modelId="{C01AD754-9D21-48A3-BE74-665DF2C3D73F}" srcId="{206860B6-C01D-43A4-BD8D-F07E3535103C}" destId="{6D113C37-7A25-491A-A3A0-2C4F79BD1623}" srcOrd="6" destOrd="0" parTransId="{CDD919A9-06F9-475B-9CCC-3FACB50F1CA8}" sibTransId="{2EC61274-24BA-4509-817F-2FD771448CAE}"/>
    <dgm:cxn modelId="{32EEFD1C-FADC-4523-A518-CACF675C8D82}" srcId="{206860B6-C01D-43A4-BD8D-F07E3535103C}" destId="{8567B828-3A1F-4203-AEB5-6D9C71B3504B}" srcOrd="5" destOrd="0" parTransId="{4886D3FE-0475-463C-9EAB-0889579CB78B}" sibTransId="{E97BDB0E-C11A-4DC3-9A60-4D57210DCD09}"/>
    <dgm:cxn modelId="{5B0DECBE-CE0B-4CC3-A733-05DA5094EC65}" type="presOf" srcId="{C8644BDD-313C-41B5-8F78-F17C7BA3B6D1}" destId="{2F8A87C8-8334-4FFF-8175-F34B0DF22482}" srcOrd="0" destOrd="0" presId="urn:microsoft.com/office/officeart/2005/8/layout/chevron1"/>
    <dgm:cxn modelId="{886DBA43-1F6B-41ED-9588-C44E9BF453F2}" type="presOf" srcId="{8567B828-3A1F-4203-AEB5-6D9C71B3504B}" destId="{68D4CCE9-D474-4E7E-BA47-EF6C0DB7A551}" srcOrd="0" destOrd="0" presId="urn:microsoft.com/office/officeart/2005/8/layout/chevron1"/>
    <dgm:cxn modelId="{2E7068CF-E01D-4F9C-90FA-F21C807AA6AA}" srcId="{206860B6-C01D-43A4-BD8D-F07E3535103C}" destId="{C8644BDD-313C-41B5-8F78-F17C7BA3B6D1}" srcOrd="7" destOrd="0" parTransId="{DD936746-D7EC-403F-B837-DDDA3A6978D5}" sibTransId="{97A0413C-84EC-47E3-9B73-2AD52D86FCE8}"/>
    <dgm:cxn modelId="{B4E484E3-ADE3-49F8-8BF8-975A375A90DA}" srcId="{206860B6-C01D-43A4-BD8D-F07E3535103C}" destId="{339AE8A4-D23D-4893-81AA-8982EE1973C0}" srcOrd="1" destOrd="0" parTransId="{784C5EA0-C916-4504-9CA4-50E416845716}" sibTransId="{9BEE5219-9CA3-488B-B960-B0482FF7BB6C}"/>
    <dgm:cxn modelId="{0522EE4C-0C21-4346-B2C9-7798A8C79758}" srcId="{206860B6-C01D-43A4-BD8D-F07E3535103C}" destId="{053FED5D-3B46-4E1A-89AA-1B4C05898652}" srcOrd="2" destOrd="0" parTransId="{4CADA5B2-3426-4572-A982-632F72AAD419}" sibTransId="{E2E8F959-861F-4B45-B5C6-142C320891A1}"/>
    <dgm:cxn modelId="{3AD3F655-932C-4B4F-B8A2-CE960623E946}" type="presParOf" srcId="{3B37E880-A793-4BAF-843F-AD970A9AE560}" destId="{027FEBE0-64D5-4FBC-800A-A248F3039987}" srcOrd="0" destOrd="0" presId="urn:microsoft.com/office/officeart/2005/8/layout/chevron1"/>
    <dgm:cxn modelId="{8376D210-F56C-4743-B509-A1AE1FDAC6AC}" type="presParOf" srcId="{3B37E880-A793-4BAF-843F-AD970A9AE560}" destId="{E9C43B24-08EC-410B-85CC-AFC9EEE41BAA}" srcOrd="1" destOrd="0" presId="urn:microsoft.com/office/officeart/2005/8/layout/chevron1"/>
    <dgm:cxn modelId="{4880D7AC-F776-4341-8594-7741F768680C}" type="presParOf" srcId="{3B37E880-A793-4BAF-843F-AD970A9AE560}" destId="{0E15D094-51D9-4D9B-A23E-49484286CC8E}" srcOrd="2" destOrd="0" presId="urn:microsoft.com/office/officeart/2005/8/layout/chevron1"/>
    <dgm:cxn modelId="{8B306698-5BC0-43BC-B6D5-383ACDE7CFB6}" type="presParOf" srcId="{3B37E880-A793-4BAF-843F-AD970A9AE560}" destId="{1D369AE4-CC65-4425-9F13-353CA14B8822}" srcOrd="3" destOrd="0" presId="urn:microsoft.com/office/officeart/2005/8/layout/chevron1"/>
    <dgm:cxn modelId="{C9077029-E163-4DFC-8E14-3BC1C8973F36}" type="presParOf" srcId="{3B37E880-A793-4BAF-843F-AD970A9AE560}" destId="{FE0ECB17-FF39-458F-92E2-4A0CFB0C807C}" srcOrd="4" destOrd="0" presId="urn:microsoft.com/office/officeart/2005/8/layout/chevron1"/>
    <dgm:cxn modelId="{AED2FDEE-8ED8-44C0-ADE2-C7162E2D2BC1}" type="presParOf" srcId="{3B37E880-A793-4BAF-843F-AD970A9AE560}" destId="{6BD6293D-B053-46E2-B7BC-0720A70E64E2}" srcOrd="5" destOrd="0" presId="urn:microsoft.com/office/officeart/2005/8/layout/chevron1"/>
    <dgm:cxn modelId="{60C82067-AB29-4BDE-837A-6BA320A700AD}" type="presParOf" srcId="{3B37E880-A793-4BAF-843F-AD970A9AE560}" destId="{3311346A-D73D-4584-BA4B-3C7EEDF7D05E}" srcOrd="6" destOrd="0" presId="urn:microsoft.com/office/officeart/2005/8/layout/chevron1"/>
    <dgm:cxn modelId="{65459571-504A-49F5-A88F-5B62D4CCF164}" type="presParOf" srcId="{3B37E880-A793-4BAF-843F-AD970A9AE560}" destId="{A47E2003-6A56-40B2-A518-C6B7A8081EA4}" srcOrd="7" destOrd="0" presId="urn:microsoft.com/office/officeart/2005/8/layout/chevron1"/>
    <dgm:cxn modelId="{D7F8CFFA-3D93-48F2-B3BB-CB29B887C83D}" type="presParOf" srcId="{3B37E880-A793-4BAF-843F-AD970A9AE560}" destId="{85E78EA4-03CA-4241-A007-CBADAABD2CDD}" srcOrd="8" destOrd="0" presId="urn:microsoft.com/office/officeart/2005/8/layout/chevron1"/>
    <dgm:cxn modelId="{2010B1FA-0045-47B0-9DB5-0899F86E4165}" type="presParOf" srcId="{3B37E880-A793-4BAF-843F-AD970A9AE560}" destId="{A01EEFCA-31EE-4EE4-A798-1669A2566EE3}" srcOrd="9" destOrd="0" presId="urn:microsoft.com/office/officeart/2005/8/layout/chevron1"/>
    <dgm:cxn modelId="{F160C2D7-B091-4F0D-8A60-575BBB0AF918}" type="presParOf" srcId="{3B37E880-A793-4BAF-843F-AD970A9AE560}" destId="{68D4CCE9-D474-4E7E-BA47-EF6C0DB7A551}" srcOrd="10" destOrd="0" presId="urn:microsoft.com/office/officeart/2005/8/layout/chevron1"/>
    <dgm:cxn modelId="{5C75CF8E-4C1E-4814-BECD-02F6FAF1F8AF}" type="presParOf" srcId="{3B37E880-A793-4BAF-843F-AD970A9AE560}" destId="{4E7F40A5-27AA-43FA-8A07-83DBCC781132}" srcOrd="11" destOrd="0" presId="urn:microsoft.com/office/officeart/2005/8/layout/chevron1"/>
    <dgm:cxn modelId="{FD948AF2-78B8-4E3A-8C0D-1C9FF63A4E8C}" type="presParOf" srcId="{3B37E880-A793-4BAF-843F-AD970A9AE560}" destId="{D8046B94-DD53-4E73-9474-D1A6B49ECE09}" srcOrd="12" destOrd="0" presId="urn:microsoft.com/office/officeart/2005/8/layout/chevron1"/>
    <dgm:cxn modelId="{DE4260BD-20CE-490F-91E5-B115F95BE5D2}" type="presParOf" srcId="{3B37E880-A793-4BAF-843F-AD970A9AE560}" destId="{6E17DDB4-1D8C-4F63-AEA7-EAAE23B816FC}" srcOrd="13" destOrd="0" presId="urn:microsoft.com/office/officeart/2005/8/layout/chevron1"/>
    <dgm:cxn modelId="{02196431-1D89-4670-A6E1-2C2EF3BE7246}" type="presParOf" srcId="{3B37E880-A793-4BAF-843F-AD970A9AE560}" destId="{2F8A87C8-8334-4FFF-8175-F34B0DF22482}" srcOrd="14" destOrd="0" presId="urn:microsoft.com/office/officeart/2005/8/layout/chevron1"/>
    <dgm:cxn modelId="{C8E3802E-D173-485F-B2D7-16AC9EFC9A3A}" type="presParOf" srcId="{3B37E880-A793-4BAF-843F-AD970A9AE560}" destId="{29DB0919-4B40-43E6-99BA-1E952B70471D}" srcOrd="15" destOrd="0" presId="urn:microsoft.com/office/officeart/2005/8/layout/chevron1"/>
    <dgm:cxn modelId="{FC987D00-EBC2-434E-9868-4670E2C3979F}" type="presParOf" srcId="{3B37E880-A793-4BAF-843F-AD970A9AE560}" destId="{128DAC2A-4345-4B88-88F8-563021C7966B}" srcOrd="1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9CEBD-5D2D-47BA-9031-D67D0601C14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24E3D3E-7740-4C41-B012-288E7C3ECE3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dirty="0"/>
            <a:t>RESEARCHERS</a:t>
          </a:r>
          <a:endParaRPr lang="hr-HR" sz="1100" b="1" dirty="0"/>
        </a:p>
      </dgm:t>
    </dgm:pt>
    <dgm:pt modelId="{2358780E-39A5-4359-B2C0-C236CEEE00D6}" type="parTrans" cxnId="{908272B2-12FC-4057-9367-B3B4986364BB}">
      <dgm:prSet/>
      <dgm:spPr/>
      <dgm:t>
        <a:bodyPr/>
        <a:lstStyle/>
        <a:p>
          <a:endParaRPr lang="hr-HR"/>
        </a:p>
      </dgm:t>
    </dgm:pt>
    <dgm:pt modelId="{91B13B66-A084-49FC-902B-F9339777FA3B}" type="sibTrans" cxnId="{908272B2-12FC-4057-9367-B3B4986364BB}">
      <dgm:prSet/>
      <dgm:spPr/>
      <dgm:t>
        <a:bodyPr/>
        <a:lstStyle/>
        <a:p>
          <a:endParaRPr lang="hr-HR"/>
        </a:p>
      </dgm:t>
    </dgm:pt>
    <dgm:pt modelId="{839A42A1-E2C5-43CF-91BF-C745240DEF46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PUBLICATIONS</a:t>
          </a:r>
          <a:endParaRPr lang="hr-HR" b="1" dirty="0"/>
        </a:p>
      </dgm:t>
    </dgm:pt>
    <dgm:pt modelId="{DBF94611-0D99-4DF5-B6B0-8F3858CD1E9A}" type="parTrans" cxnId="{F14AE8F3-5BE0-4E94-AE95-E3E9F304E040}">
      <dgm:prSet/>
      <dgm:spPr/>
      <dgm:t>
        <a:bodyPr/>
        <a:lstStyle/>
        <a:p>
          <a:endParaRPr lang="hr-HR"/>
        </a:p>
      </dgm:t>
    </dgm:pt>
    <dgm:pt modelId="{7BF12D3B-39CD-4DCA-9601-C72BB633FF31}" type="sibTrans" cxnId="{F14AE8F3-5BE0-4E94-AE95-E3E9F304E040}">
      <dgm:prSet/>
      <dgm:spPr/>
      <dgm:t>
        <a:bodyPr/>
        <a:lstStyle/>
        <a:p>
          <a:endParaRPr lang="hr-HR"/>
        </a:p>
      </dgm:t>
    </dgm:pt>
    <dgm:pt modelId="{103DA042-B7FD-4FB8-894F-8E33E3006DD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dirty="0"/>
            <a:t>EQUIPMENT</a:t>
          </a:r>
          <a:endParaRPr lang="hr-HR" sz="1100" b="1" dirty="0"/>
        </a:p>
      </dgm:t>
    </dgm:pt>
    <dgm:pt modelId="{EDBC20D2-AE52-45DE-97C3-D1E41D576A32}" type="parTrans" cxnId="{3ABB2BC7-6FCF-4EB5-8D4C-75A03C7278BC}">
      <dgm:prSet/>
      <dgm:spPr/>
      <dgm:t>
        <a:bodyPr/>
        <a:lstStyle/>
        <a:p>
          <a:endParaRPr lang="hr-HR"/>
        </a:p>
      </dgm:t>
    </dgm:pt>
    <dgm:pt modelId="{B4E51D7B-2839-4CCC-82F2-3CFEC2593C80}" type="sibTrans" cxnId="{3ABB2BC7-6FCF-4EB5-8D4C-75A03C7278BC}">
      <dgm:prSet/>
      <dgm:spPr/>
      <dgm:t>
        <a:bodyPr/>
        <a:lstStyle/>
        <a:p>
          <a:endParaRPr lang="hr-HR"/>
        </a:p>
      </dgm:t>
    </dgm:pt>
    <dgm:pt modelId="{19F6A544-055B-4991-88FD-4F4221115B18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PATENTS</a:t>
          </a:r>
          <a:endParaRPr lang="hr-HR" b="1" dirty="0"/>
        </a:p>
      </dgm:t>
    </dgm:pt>
    <dgm:pt modelId="{F8014F29-1111-4C2E-859C-B38A1E893405}" type="parTrans" cxnId="{F7F3D50D-8E5F-48DA-8534-7E90B7D95454}">
      <dgm:prSet/>
      <dgm:spPr/>
      <dgm:t>
        <a:bodyPr/>
        <a:lstStyle/>
        <a:p>
          <a:endParaRPr lang="hr-HR"/>
        </a:p>
      </dgm:t>
    </dgm:pt>
    <dgm:pt modelId="{C236ABF7-08C4-4FFC-A551-5A1BDAA8D1CB}" type="sibTrans" cxnId="{F7F3D50D-8E5F-48DA-8534-7E90B7D95454}">
      <dgm:prSet/>
      <dgm:spPr/>
      <dgm:t>
        <a:bodyPr/>
        <a:lstStyle/>
        <a:p>
          <a:endParaRPr lang="hr-HR"/>
        </a:p>
      </dgm:t>
    </dgm:pt>
    <dgm:pt modelId="{80738AD3-649A-48F9-93ED-7C0CA53BB6F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PROJECTS</a:t>
          </a:r>
          <a:endParaRPr lang="hr-HR" b="1" dirty="0"/>
        </a:p>
      </dgm:t>
    </dgm:pt>
    <dgm:pt modelId="{A80F2D10-2593-448D-99D0-6E07D55862FC}" type="parTrans" cxnId="{0A3065A7-7190-41C6-B757-A0B48B8A55A5}">
      <dgm:prSet/>
      <dgm:spPr/>
      <dgm:t>
        <a:bodyPr/>
        <a:lstStyle/>
        <a:p>
          <a:endParaRPr lang="hr-HR"/>
        </a:p>
      </dgm:t>
    </dgm:pt>
    <dgm:pt modelId="{07653AB3-D20B-48C7-B304-A2075D766240}" type="sibTrans" cxnId="{0A3065A7-7190-41C6-B757-A0B48B8A55A5}">
      <dgm:prSet/>
      <dgm:spPr/>
      <dgm:t>
        <a:bodyPr/>
        <a:lstStyle/>
        <a:p>
          <a:endParaRPr lang="hr-HR"/>
        </a:p>
      </dgm:t>
    </dgm:pt>
    <dgm:pt modelId="{4241AEC1-AF82-4E4C-8E43-4D29CEC14426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INSTITUTIONS</a:t>
          </a:r>
          <a:endParaRPr lang="hr-HR" b="1" dirty="0"/>
        </a:p>
      </dgm:t>
    </dgm:pt>
    <dgm:pt modelId="{F07E861D-C29C-4E5C-AFEC-BC17B6E81385}" type="parTrans" cxnId="{FCD895D8-3473-4ECD-A75A-C6D84A4534F3}">
      <dgm:prSet/>
      <dgm:spPr/>
      <dgm:t>
        <a:bodyPr/>
        <a:lstStyle/>
        <a:p>
          <a:endParaRPr lang="hr-HR"/>
        </a:p>
      </dgm:t>
    </dgm:pt>
    <dgm:pt modelId="{0E722B8A-59A6-4C78-B109-8D3149FC5AC5}" type="sibTrans" cxnId="{FCD895D8-3473-4ECD-A75A-C6D84A4534F3}">
      <dgm:prSet/>
      <dgm:spPr/>
      <dgm:t>
        <a:bodyPr/>
        <a:lstStyle/>
        <a:p>
          <a:endParaRPr lang="hr-HR"/>
        </a:p>
      </dgm:t>
    </dgm:pt>
    <dgm:pt modelId="{F20C1751-CEAA-4828-A341-2E8BCD51B12F}">
      <dgm:prSet phldrT="[Text]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.</a:t>
          </a:r>
          <a:endParaRPr lang="hr-HR" dirty="0"/>
        </a:p>
      </dgm:t>
    </dgm:pt>
    <dgm:pt modelId="{DA41030D-E0BB-4D4F-8EB8-64F3000A4776}" type="sibTrans" cxnId="{275EBE9A-29E7-4849-88AE-579553767522}">
      <dgm:prSet/>
      <dgm:spPr/>
      <dgm:t>
        <a:bodyPr/>
        <a:lstStyle/>
        <a:p>
          <a:endParaRPr lang="hr-HR"/>
        </a:p>
      </dgm:t>
    </dgm:pt>
    <dgm:pt modelId="{13DE8BF2-A403-45A4-BD30-18A96294C170}" type="parTrans" cxnId="{275EBE9A-29E7-4849-88AE-579553767522}">
      <dgm:prSet/>
      <dgm:spPr/>
      <dgm:t>
        <a:bodyPr/>
        <a:lstStyle/>
        <a:p>
          <a:endParaRPr lang="hr-HR"/>
        </a:p>
      </dgm:t>
    </dgm:pt>
    <dgm:pt modelId="{8FE22EF3-C7BE-4892-9192-B0E83049BA8B}" type="pres">
      <dgm:prSet presAssocID="{43D9CEBD-5D2D-47BA-9031-D67D0601C1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82B1DA-83A4-4916-BEA4-565AFA60A5B1}" type="pres">
      <dgm:prSet presAssocID="{F20C1751-CEAA-4828-A341-2E8BCD51B12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6D1DA35-DFA7-4087-9508-2626DA0AC4AC}" type="pres">
      <dgm:prSet presAssocID="{024E3D3E-7740-4C41-B012-288E7C3ECE38}" presName="Accent1" presStyleCnt="0"/>
      <dgm:spPr/>
    </dgm:pt>
    <dgm:pt modelId="{2F46D1CA-826A-46E1-9BC7-FC7E10795736}" type="pres">
      <dgm:prSet presAssocID="{024E3D3E-7740-4C41-B012-288E7C3ECE38}" presName="Accent" presStyleLbl="bgShp" presStyleIdx="0" presStyleCnt="6"/>
      <dgm:spPr/>
    </dgm:pt>
    <dgm:pt modelId="{CDDC5A97-7DD0-426A-B1C9-379A52BF9F88}" type="pres">
      <dgm:prSet presAssocID="{024E3D3E-7740-4C41-B012-288E7C3ECE38}" presName="Child1" presStyleLbl="node1" presStyleIdx="0" presStyleCnt="6" custScaleX="106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92C3D-F837-4B4A-8307-F37FA49C4C85}" type="pres">
      <dgm:prSet presAssocID="{839A42A1-E2C5-43CF-91BF-C745240DEF46}" presName="Accent2" presStyleCnt="0"/>
      <dgm:spPr/>
    </dgm:pt>
    <dgm:pt modelId="{736B555C-4CF6-4B52-8E78-0661E4B97A0F}" type="pres">
      <dgm:prSet presAssocID="{839A42A1-E2C5-43CF-91BF-C745240DEF46}" presName="Accent" presStyleLbl="bgShp" presStyleIdx="1" presStyleCnt="6"/>
      <dgm:spPr/>
    </dgm:pt>
    <dgm:pt modelId="{82324689-1808-4492-A2BB-18EE1E34B251}" type="pres">
      <dgm:prSet presAssocID="{839A42A1-E2C5-43CF-91BF-C745240DEF4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42080-06D0-4315-B22F-8B815A3F79EE}" type="pres">
      <dgm:prSet presAssocID="{103DA042-B7FD-4FB8-894F-8E33E3006DD4}" presName="Accent3" presStyleCnt="0"/>
      <dgm:spPr/>
    </dgm:pt>
    <dgm:pt modelId="{86280FCE-641A-47FF-8AB1-E93DADA63883}" type="pres">
      <dgm:prSet presAssocID="{103DA042-B7FD-4FB8-894F-8E33E3006DD4}" presName="Accent" presStyleLbl="bgShp" presStyleIdx="2" presStyleCnt="6"/>
      <dgm:spPr/>
    </dgm:pt>
    <dgm:pt modelId="{B3AD891E-0E55-4892-BA12-993D40642DFF}" type="pres">
      <dgm:prSet presAssocID="{103DA042-B7FD-4FB8-894F-8E33E3006DD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F271D-FC53-4BFC-9272-65C24DBF44A5}" type="pres">
      <dgm:prSet presAssocID="{19F6A544-055B-4991-88FD-4F4221115B18}" presName="Accent4" presStyleCnt="0"/>
      <dgm:spPr/>
    </dgm:pt>
    <dgm:pt modelId="{42D43BE2-40CC-4A2B-95F1-6119878F6C39}" type="pres">
      <dgm:prSet presAssocID="{19F6A544-055B-4991-88FD-4F4221115B18}" presName="Accent" presStyleLbl="bgShp" presStyleIdx="3" presStyleCnt="6"/>
      <dgm:spPr/>
    </dgm:pt>
    <dgm:pt modelId="{0CC6FCD1-BCB2-4598-B519-7A014510A0D1}" type="pres">
      <dgm:prSet presAssocID="{19F6A544-055B-4991-88FD-4F4221115B1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AC1C5-C648-4854-B7F9-2BDCE78F6B2F}" type="pres">
      <dgm:prSet presAssocID="{80738AD3-649A-48F9-93ED-7C0CA53BB6F1}" presName="Accent5" presStyleCnt="0"/>
      <dgm:spPr/>
    </dgm:pt>
    <dgm:pt modelId="{79F1FBB8-91A4-4D03-9D50-CC6CC58AA774}" type="pres">
      <dgm:prSet presAssocID="{80738AD3-649A-48F9-93ED-7C0CA53BB6F1}" presName="Accent" presStyleLbl="bgShp" presStyleIdx="4" presStyleCnt="6"/>
      <dgm:spPr/>
    </dgm:pt>
    <dgm:pt modelId="{354EC513-A867-4212-8C40-9CE616D87BA3}" type="pres">
      <dgm:prSet presAssocID="{80738AD3-649A-48F9-93ED-7C0CA53BB6F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39CFA-975C-42C6-838D-716D3023DDFC}" type="pres">
      <dgm:prSet presAssocID="{4241AEC1-AF82-4E4C-8E43-4D29CEC14426}" presName="Accent6" presStyleCnt="0"/>
      <dgm:spPr/>
    </dgm:pt>
    <dgm:pt modelId="{16118AC0-F36C-4944-8A40-24F4D66CC920}" type="pres">
      <dgm:prSet presAssocID="{4241AEC1-AF82-4E4C-8E43-4D29CEC14426}" presName="Accent" presStyleLbl="bgShp" presStyleIdx="5" presStyleCnt="6"/>
      <dgm:spPr/>
    </dgm:pt>
    <dgm:pt modelId="{E82B18C8-BD7C-40B5-87C0-B5C2366B2B85}" type="pres">
      <dgm:prSet presAssocID="{4241AEC1-AF82-4E4C-8E43-4D29CEC1442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3D50D-8E5F-48DA-8534-7E90B7D95454}" srcId="{F20C1751-CEAA-4828-A341-2E8BCD51B12F}" destId="{19F6A544-055B-4991-88FD-4F4221115B18}" srcOrd="3" destOrd="0" parTransId="{F8014F29-1111-4C2E-859C-B38A1E893405}" sibTransId="{C236ABF7-08C4-4FFC-A551-5A1BDAA8D1CB}"/>
    <dgm:cxn modelId="{52EF8AEE-C2DE-4A8D-A36D-FCCB5C325001}" type="presOf" srcId="{F20C1751-CEAA-4828-A341-2E8BCD51B12F}" destId="{5E82B1DA-83A4-4916-BEA4-565AFA60A5B1}" srcOrd="0" destOrd="0" presId="urn:microsoft.com/office/officeart/2011/layout/HexagonRadial"/>
    <dgm:cxn modelId="{908272B2-12FC-4057-9367-B3B4986364BB}" srcId="{F20C1751-CEAA-4828-A341-2E8BCD51B12F}" destId="{024E3D3E-7740-4C41-B012-288E7C3ECE38}" srcOrd="0" destOrd="0" parTransId="{2358780E-39A5-4359-B2C0-C236CEEE00D6}" sibTransId="{91B13B66-A084-49FC-902B-F9339777FA3B}"/>
    <dgm:cxn modelId="{26C2A47B-107C-4E9C-805B-69A6D86CC961}" type="presOf" srcId="{4241AEC1-AF82-4E4C-8E43-4D29CEC14426}" destId="{E82B18C8-BD7C-40B5-87C0-B5C2366B2B85}" srcOrd="0" destOrd="0" presId="urn:microsoft.com/office/officeart/2011/layout/HexagonRadial"/>
    <dgm:cxn modelId="{0D3B5B92-8C64-4B99-82F9-B29FFC1D7C27}" type="presOf" srcId="{024E3D3E-7740-4C41-B012-288E7C3ECE38}" destId="{CDDC5A97-7DD0-426A-B1C9-379A52BF9F88}" srcOrd="0" destOrd="0" presId="urn:microsoft.com/office/officeart/2011/layout/HexagonRadial"/>
    <dgm:cxn modelId="{3ABB2BC7-6FCF-4EB5-8D4C-75A03C7278BC}" srcId="{F20C1751-CEAA-4828-A341-2E8BCD51B12F}" destId="{103DA042-B7FD-4FB8-894F-8E33E3006DD4}" srcOrd="2" destOrd="0" parTransId="{EDBC20D2-AE52-45DE-97C3-D1E41D576A32}" sibTransId="{B4E51D7B-2839-4CCC-82F2-3CFEC2593C80}"/>
    <dgm:cxn modelId="{275EBE9A-29E7-4849-88AE-579553767522}" srcId="{43D9CEBD-5D2D-47BA-9031-D67D0601C14A}" destId="{F20C1751-CEAA-4828-A341-2E8BCD51B12F}" srcOrd="0" destOrd="0" parTransId="{13DE8BF2-A403-45A4-BD30-18A96294C170}" sibTransId="{DA41030D-E0BB-4D4F-8EB8-64F3000A4776}"/>
    <dgm:cxn modelId="{ACD01E39-9BB8-42FC-BC47-CDF93541ECC4}" type="presOf" srcId="{43D9CEBD-5D2D-47BA-9031-D67D0601C14A}" destId="{8FE22EF3-C7BE-4892-9192-B0E83049BA8B}" srcOrd="0" destOrd="0" presId="urn:microsoft.com/office/officeart/2011/layout/HexagonRadial"/>
    <dgm:cxn modelId="{FCD895D8-3473-4ECD-A75A-C6D84A4534F3}" srcId="{F20C1751-CEAA-4828-A341-2E8BCD51B12F}" destId="{4241AEC1-AF82-4E4C-8E43-4D29CEC14426}" srcOrd="5" destOrd="0" parTransId="{F07E861D-C29C-4E5C-AFEC-BC17B6E81385}" sibTransId="{0E722B8A-59A6-4C78-B109-8D3149FC5AC5}"/>
    <dgm:cxn modelId="{CD5DADD7-4851-4D77-8E66-1512EF44320C}" type="presOf" srcId="{103DA042-B7FD-4FB8-894F-8E33E3006DD4}" destId="{B3AD891E-0E55-4892-BA12-993D40642DFF}" srcOrd="0" destOrd="0" presId="urn:microsoft.com/office/officeart/2011/layout/HexagonRadial"/>
    <dgm:cxn modelId="{AF968BF8-05BC-41CB-AADE-920BDB825CFF}" type="presOf" srcId="{80738AD3-649A-48F9-93ED-7C0CA53BB6F1}" destId="{354EC513-A867-4212-8C40-9CE616D87BA3}" srcOrd="0" destOrd="0" presId="urn:microsoft.com/office/officeart/2011/layout/HexagonRadial"/>
    <dgm:cxn modelId="{DA4F7A9B-8A05-41D2-A9BD-B8A80F239865}" type="presOf" srcId="{19F6A544-055B-4991-88FD-4F4221115B18}" destId="{0CC6FCD1-BCB2-4598-B519-7A014510A0D1}" srcOrd="0" destOrd="0" presId="urn:microsoft.com/office/officeart/2011/layout/HexagonRadial"/>
    <dgm:cxn modelId="{1E293907-F4AA-4672-9827-88D80A2B9582}" type="presOf" srcId="{839A42A1-E2C5-43CF-91BF-C745240DEF46}" destId="{82324689-1808-4492-A2BB-18EE1E34B251}" srcOrd="0" destOrd="0" presId="urn:microsoft.com/office/officeart/2011/layout/HexagonRadial"/>
    <dgm:cxn modelId="{0A3065A7-7190-41C6-B757-A0B48B8A55A5}" srcId="{F20C1751-CEAA-4828-A341-2E8BCD51B12F}" destId="{80738AD3-649A-48F9-93ED-7C0CA53BB6F1}" srcOrd="4" destOrd="0" parTransId="{A80F2D10-2593-448D-99D0-6E07D55862FC}" sibTransId="{07653AB3-D20B-48C7-B304-A2075D766240}"/>
    <dgm:cxn modelId="{F14AE8F3-5BE0-4E94-AE95-E3E9F304E040}" srcId="{F20C1751-CEAA-4828-A341-2E8BCD51B12F}" destId="{839A42A1-E2C5-43CF-91BF-C745240DEF46}" srcOrd="1" destOrd="0" parTransId="{DBF94611-0D99-4DF5-B6B0-8F3858CD1E9A}" sibTransId="{7BF12D3B-39CD-4DCA-9601-C72BB633FF31}"/>
    <dgm:cxn modelId="{DA18C2AC-B4C8-47CA-B762-3E81C27A8526}" type="presParOf" srcId="{8FE22EF3-C7BE-4892-9192-B0E83049BA8B}" destId="{5E82B1DA-83A4-4916-BEA4-565AFA60A5B1}" srcOrd="0" destOrd="0" presId="urn:microsoft.com/office/officeart/2011/layout/HexagonRadial"/>
    <dgm:cxn modelId="{E700C135-B189-4B5F-A5CE-B70EC57AE3F5}" type="presParOf" srcId="{8FE22EF3-C7BE-4892-9192-B0E83049BA8B}" destId="{76D1DA35-DFA7-4087-9508-2626DA0AC4AC}" srcOrd="1" destOrd="0" presId="urn:microsoft.com/office/officeart/2011/layout/HexagonRadial"/>
    <dgm:cxn modelId="{8BB2DECF-9D67-44FE-B52C-76A1857992E7}" type="presParOf" srcId="{76D1DA35-DFA7-4087-9508-2626DA0AC4AC}" destId="{2F46D1CA-826A-46E1-9BC7-FC7E10795736}" srcOrd="0" destOrd="0" presId="urn:microsoft.com/office/officeart/2011/layout/HexagonRadial"/>
    <dgm:cxn modelId="{5455A7EA-C32A-4792-925B-97B8A5187FB6}" type="presParOf" srcId="{8FE22EF3-C7BE-4892-9192-B0E83049BA8B}" destId="{CDDC5A97-7DD0-426A-B1C9-379A52BF9F88}" srcOrd="2" destOrd="0" presId="urn:microsoft.com/office/officeart/2011/layout/HexagonRadial"/>
    <dgm:cxn modelId="{01BA9D77-0E9B-41AD-A97E-CF26DB59506B}" type="presParOf" srcId="{8FE22EF3-C7BE-4892-9192-B0E83049BA8B}" destId="{E5A92C3D-F837-4B4A-8307-F37FA49C4C85}" srcOrd="3" destOrd="0" presId="urn:microsoft.com/office/officeart/2011/layout/HexagonRadial"/>
    <dgm:cxn modelId="{43B3FBF3-3E1E-4B3D-B8BA-AE82500F0B9E}" type="presParOf" srcId="{E5A92C3D-F837-4B4A-8307-F37FA49C4C85}" destId="{736B555C-4CF6-4B52-8E78-0661E4B97A0F}" srcOrd="0" destOrd="0" presId="urn:microsoft.com/office/officeart/2011/layout/HexagonRadial"/>
    <dgm:cxn modelId="{BA3AE3B6-C140-464F-8600-EF993C2D5058}" type="presParOf" srcId="{8FE22EF3-C7BE-4892-9192-B0E83049BA8B}" destId="{82324689-1808-4492-A2BB-18EE1E34B251}" srcOrd="4" destOrd="0" presId="urn:microsoft.com/office/officeart/2011/layout/HexagonRadial"/>
    <dgm:cxn modelId="{2BB57B9A-EB4B-4C2A-9984-797FE46DD72F}" type="presParOf" srcId="{8FE22EF3-C7BE-4892-9192-B0E83049BA8B}" destId="{E0942080-06D0-4315-B22F-8B815A3F79EE}" srcOrd="5" destOrd="0" presId="urn:microsoft.com/office/officeart/2011/layout/HexagonRadial"/>
    <dgm:cxn modelId="{E453CA53-1745-4ACD-AC31-CCC0B9AD028D}" type="presParOf" srcId="{E0942080-06D0-4315-B22F-8B815A3F79EE}" destId="{86280FCE-641A-47FF-8AB1-E93DADA63883}" srcOrd="0" destOrd="0" presId="urn:microsoft.com/office/officeart/2011/layout/HexagonRadial"/>
    <dgm:cxn modelId="{E0887B13-D44B-4606-9AA7-CD6C7E3D2125}" type="presParOf" srcId="{8FE22EF3-C7BE-4892-9192-B0E83049BA8B}" destId="{B3AD891E-0E55-4892-BA12-993D40642DFF}" srcOrd="6" destOrd="0" presId="urn:microsoft.com/office/officeart/2011/layout/HexagonRadial"/>
    <dgm:cxn modelId="{7DEE2985-6490-4670-8EBC-AAA4094FE900}" type="presParOf" srcId="{8FE22EF3-C7BE-4892-9192-B0E83049BA8B}" destId="{A2CF271D-FC53-4BFC-9272-65C24DBF44A5}" srcOrd="7" destOrd="0" presId="urn:microsoft.com/office/officeart/2011/layout/HexagonRadial"/>
    <dgm:cxn modelId="{DF34905A-B1ED-42EA-AB8C-98EC07BD32CA}" type="presParOf" srcId="{A2CF271D-FC53-4BFC-9272-65C24DBF44A5}" destId="{42D43BE2-40CC-4A2B-95F1-6119878F6C39}" srcOrd="0" destOrd="0" presId="urn:microsoft.com/office/officeart/2011/layout/HexagonRadial"/>
    <dgm:cxn modelId="{23A360A9-4299-444D-82B0-5401AB2B42C7}" type="presParOf" srcId="{8FE22EF3-C7BE-4892-9192-B0E83049BA8B}" destId="{0CC6FCD1-BCB2-4598-B519-7A014510A0D1}" srcOrd="8" destOrd="0" presId="urn:microsoft.com/office/officeart/2011/layout/HexagonRadial"/>
    <dgm:cxn modelId="{BDD3110E-E4D6-469B-AA2C-7C0BA0A7B88D}" type="presParOf" srcId="{8FE22EF3-C7BE-4892-9192-B0E83049BA8B}" destId="{68FAC1C5-C648-4854-B7F9-2BDCE78F6B2F}" srcOrd="9" destOrd="0" presId="urn:microsoft.com/office/officeart/2011/layout/HexagonRadial"/>
    <dgm:cxn modelId="{E91527EC-462A-474B-997B-D2B89DC23D19}" type="presParOf" srcId="{68FAC1C5-C648-4854-B7F9-2BDCE78F6B2F}" destId="{79F1FBB8-91A4-4D03-9D50-CC6CC58AA774}" srcOrd="0" destOrd="0" presId="urn:microsoft.com/office/officeart/2011/layout/HexagonRadial"/>
    <dgm:cxn modelId="{A99DCCE6-F795-495A-A9FE-F5E0C8030CBA}" type="presParOf" srcId="{8FE22EF3-C7BE-4892-9192-B0E83049BA8B}" destId="{354EC513-A867-4212-8C40-9CE616D87BA3}" srcOrd="10" destOrd="0" presId="urn:microsoft.com/office/officeart/2011/layout/HexagonRadial"/>
    <dgm:cxn modelId="{8C309CDA-E74D-40E2-9632-138E5B8042E5}" type="presParOf" srcId="{8FE22EF3-C7BE-4892-9192-B0E83049BA8B}" destId="{4D839CFA-975C-42C6-838D-716D3023DDFC}" srcOrd="11" destOrd="0" presId="urn:microsoft.com/office/officeart/2011/layout/HexagonRadial"/>
    <dgm:cxn modelId="{D05B5891-5D50-4F57-9F4B-B13BED9AD8E6}" type="presParOf" srcId="{4D839CFA-975C-42C6-838D-716D3023DDFC}" destId="{16118AC0-F36C-4944-8A40-24F4D66CC920}" srcOrd="0" destOrd="0" presId="urn:microsoft.com/office/officeart/2011/layout/HexagonRadial"/>
    <dgm:cxn modelId="{FAD66A28-9A2F-42E6-A1F1-4FE6A2377A1C}" type="presParOf" srcId="{8FE22EF3-C7BE-4892-9192-B0E83049BA8B}" destId="{E82B18C8-BD7C-40B5-87C0-B5C2366B2B8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FEBE0-64D5-4FBC-800A-A248F3039987}">
      <dsp:nvSpPr>
        <dsp:cNvPr id="0" name=""/>
        <dsp:cNvSpPr/>
      </dsp:nvSpPr>
      <dsp:spPr>
        <a:xfrm>
          <a:off x="139" y="672197"/>
          <a:ext cx="1388859" cy="555543"/>
        </a:xfrm>
        <a:prstGeom prst="chevron">
          <a:avLst/>
        </a:prstGeom>
        <a:solidFill>
          <a:srgbClr val="9D9D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202</a:t>
          </a:r>
          <a:r>
            <a:rPr lang="en-US" sz="1600" kern="1200" dirty="0"/>
            <a:t>0</a:t>
          </a:r>
        </a:p>
      </dsp:txBody>
      <dsp:txXfrm>
        <a:off x="277911" y="672197"/>
        <a:ext cx="833316" cy="555543"/>
      </dsp:txXfrm>
    </dsp:sp>
    <dsp:sp modelId="{0E15D094-51D9-4D9B-A23E-49484286CC8E}">
      <dsp:nvSpPr>
        <dsp:cNvPr id="0" name=""/>
        <dsp:cNvSpPr/>
      </dsp:nvSpPr>
      <dsp:spPr>
        <a:xfrm>
          <a:off x="1250112" y="672197"/>
          <a:ext cx="1388859" cy="555543"/>
        </a:xfrm>
        <a:prstGeom prst="chevron">
          <a:avLst/>
        </a:prstGeom>
        <a:solidFill>
          <a:srgbClr val="7474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0</a:t>
          </a:r>
          <a:r>
            <a:rPr lang="en-US" sz="1600" kern="1200" dirty="0"/>
            <a:t>2</a:t>
          </a:r>
          <a:r>
            <a:rPr lang="hr-HR" sz="1600" kern="1200" dirty="0"/>
            <a:t>/202</a:t>
          </a:r>
          <a:r>
            <a:rPr lang="en-US" sz="1600" kern="1200" dirty="0"/>
            <a:t>1</a:t>
          </a:r>
        </a:p>
      </dsp:txBody>
      <dsp:txXfrm>
        <a:off x="1527884" y="672197"/>
        <a:ext cx="833316" cy="555543"/>
      </dsp:txXfrm>
    </dsp:sp>
    <dsp:sp modelId="{FE0ECB17-FF39-458F-92E2-4A0CFB0C807C}">
      <dsp:nvSpPr>
        <dsp:cNvPr id="0" name=""/>
        <dsp:cNvSpPr/>
      </dsp:nvSpPr>
      <dsp:spPr>
        <a:xfrm>
          <a:off x="2500086" y="672197"/>
          <a:ext cx="1388859" cy="555543"/>
        </a:xfrm>
        <a:prstGeom prst="chevron">
          <a:avLst/>
        </a:prstGeom>
        <a:solidFill>
          <a:srgbClr val="606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0</a:t>
          </a:r>
          <a:r>
            <a:rPr lang="en-US" sz="1600" kern="1200" dirty="0"/>
            <a:t>1</a:t>
          </a:r>
          <a:r>
            <a:rPr lang="hr-HR" sz="1600" kern="1200" dirty="0"/>
            <a:t>/202</a:t>
          </a:r>
          <a:r>
            <a:rPr lang="en-US" sz="1600" kern="1200" dirty="0"/>
            <a:t>2</a:t>
          </a:r>
        </a:p>
      </dsp:txBody>
      <dsp:txXfrm>
        <a:off x="2777858" y="672197"/>
        <a:ext cx="833316" cy="555543"/>
      </dsp:txXfrm>
    </dsp:sp>
    <dsp:sp modelId="{3311346A-D73D-4584-BA4B-3C7EEDF7D05E}">
      <dsp:nvSpPr>
        <dsp:cNvPr id="0" name=""/>
        <dsp:cNvSpPr/>
      </dsp:nvSpPr>
      <dsp:spPr>
        <a:xfrm>
          <a:off x="3750060" y="672197"/>
          <a:ext cx="1388859" cy="555543"/>
        </a:xfrm>
        <a:prstGeom prst="chevron">
          <a:avLst/>
        </a:prstGeom>
        <a:solidFill>
          <a:srgbClr val="5151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0</a:t>
          </a:r>
          <a:r>
            <a:rPr lang="en-US" sz="1600" kern="1200" dirty="0"/>
            <a:t>4</a:t>
          </a:r>
          <a:r>
            <a:rPr lang="hr-HR" sz="1600" kern="1200" dirty="0"/>
            <a:t>/202</a:t>
          </a:r>
          <a:r>
            <a:rPr lang="en-US" sz="1600" kern="1200" dirty="0"/>
            <a:t>2</a:t>
          </a:r>
        </a:p>
      </dsp:txBody>
      <dsp:txXfrm>
        <a:off x="4027832" y="672197"/>
        <a:ext cx="833316" cy="555543"/>
      </dsp:txXfrm>
    </dsp:sp>
    <dsp:sp modelId="{85E78EA4-03CA-4241-A007-CBADAABD2CDD}">
      <dsp:nvSpPr>
        <dsp:cNvPr id="0" name=""/>
        <dsp:cNvSpPr/>
      </dsp:nvSpPr>
      <dsp:spPr>
        <a:xfrm>
          <a:off x="5000034" y="672197"/>
          <a:ext cx="1388859" cy="555543"/>
        </a:xfrm>
        <a:prstGeom prst="chevron">
          <a:avLst/>
        </a:prstGeom>
        <a:solidFill>
          <a:srgbClr val="3F3F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07/</a:t>
          </a:r>
          <a:r>
            <a:rPr lang="hr-HR" sz="1600" kern="1200" dirty="0"/>
            <a:t>202</a:t>
          </a:r>
          <a:r>
            <a:rPr lang="en-US" sz="1600" kern="1200" dirty="0"/>
            <a:t>2</a:t>
          </a:r>
        </a:p>
      </dsp:txBody>
      <dsp:txXfrm>
        <a:off x="5277806" y="672197"/>
        <a:ext cx="833316" cy="555543"/>
      </dsp:txXfrm>
    </dsp:sp>
    <dsp:sp modelId="{68D4CCE9-D474-4E7E-BA47-EF6C0DB7A551}">
      <dsp:nvSpPr>
        <dsp:cNvPr id="0" name=""/>
        <dsp:cNvSpPr/>
      </dsp:nvSpPr>
      <dsp:spPr>
        <a:xfrm>
          <a:off x="6250007" y="672197"/>
          <a:ext cx="1388859" cy="555543"/>
        </a:xfrm>
        <a:prstGeom prst="chevron">
          <a:avLst/>
        </a:prstGeom>
        <a:solidFill>
          <a:srgbClr val="3939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2022</a:t>
          </a:r>
        </a:p>
      </dsp:txBody>
      <dsp:txXfrm>
        <a:off x="6527779" y="672197"/>
        <a:ext cx="833316" cy="555543"/>
      </dsp:txXfrm>
    </dsp:sp>
    <dsp:sp modelId="{D8046B94-DD53-4E73-9474-D1A6B49ECE09}">
      <dsp:nvSpPr>
        <dsp:cNvPr id="0" name=""/>
        <dsp:cNvSpPr/>
      </dsp:nvSpPr>
      <dsp:spPr>
        <a:xfrm>
          <a:off x="7499981" y="672197"/>
          <a:ext cx="1388859" cy="555543"/>
        </a:xfrm>
        <a:prstGeom prst="chevron">
          <a:avLst/>
        </a:prstGeom>
        <a:solidFill>
          <a:srgbClr val="313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0</a:t>
          </a:r>
          <a:r>
            <a:rPr lang="en-US" sz="1600" kern="1200" dirty="0"/>
            <a:t>6</a:t>
          </a:r>
          <a:r>
            <a:rPr lang="hr-HR" sz="1600" kern="1200" dirty="0"/>
            <a:t>/2023</a:t>
          </a:r>
          <a:endParaRPr lang="en-US" sz="1600" b="1" kern="1200" dirty="0"/>
        </a:p>
      </dsp:txBody>
      <dsp:txXfrm>
        <a:off x="7777753" y="672197"/>
        <a:ext cx="833316" cy="555543"/>
      </dsp:txXfrm>
    </dsp:sp>
    <dsp:sp modelId="{2F8A87C8-8334-4FFF-8175-F34B0DF22482}">
      <dsp:nvSpPr>
        <dsp:cNvPr id="0" name=""/>
        <dsp:cNvSpPr/>
      </dsp:nvSpPr>
      <dsp:spPr>
        <a:xfrm>
          <a:off x="8749955" y="672197"/>
          <a:ext cx="1388859" cy="555543"/>
        </a:xfrm>
        <a:prstGeom prst="chevron">
          <a:avLst/>
        </a:prstGeom>
        <a:solidFill>
          <a:srgbClr val="2A2A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12</a:t>
          </a:r>
          <a:r>
            <a:rPr lang="hr-HR" sz="1600" kern="1200" dirty="0"/>
            <a:t>/2023</a:t>
          </a:r>
          <a:endParaRPr lang="en-US" sz="1600" kern="1200" dirty="0"/>
        </a:p>
      </dsp:txBody>
      <dsp:txXfrm>
        <a:off x="9027727" y="672197"/>
        <a:ext cx="833316" cy="555543"/>
      </dsp:txXfrm>
    </dsp:sp>
    <dsp:sp modelId="{128DAC2A-4345-4B88-88F8-563021C7966B}">
      <dsp:nvSpPr>
        <dsp:cNvPr id="0" name=""/>
        <dsp:cNvSpPr/>
      </dsp:nvSpPr>
      <dsp:spPr>
        <a:xfrm>
          <a:off x="9999929" y="672197"/>
          <a:ext cx="1388859" cy="555543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202</a:t>
          </a:r>
          <a:r>
            <a:rPr lang="en-US" sz="1600" kern="1200" dirty="0"/>
            <a:t>4</a:t>
          </a:r>
        </a:p>
      </dsp:txBody>
      <dsp:txXfrm>
        <a:off x="10277701" y="672197"/>
        <a:ext cx="833316" cy="555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2B1DA-83A4-4916-BEA4-565AFA60A5B1}">
      <dsp:nvSpPr>
        <dsp:cNvPr id="0" name=""/>
        <dsp:cNvSpPr/>
      </dsp:nvSpPr>
      <dsp:spPr>
        <a:xfrm>
          <a:off x="2388971" y="1568933"/>
          <a:ext cx="1994182" cy="1725048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.</a:t>
          </a:r>
          <a:endParaRPr lang="hr-HR" sz="1100" kern="1200" dirty="0"/>
        </a:p>
      </dsp:txBody>
      <dsp:txXfrm>
        <a:off x="2719435" y="1854798"/>
        <a:ext cx="1333254" cy="1153318"/>
      </dsp:txXfrm>
    </dsp:sp>
    <dsp:sp modelId="{736B555C-4CF6-4B52-8E78-0661E4B97A0F}">
      <dsp:nvSpPr>
        <dsp:cNvPr id="0" name=""/>
        <dsp:cNvSpPr/>
      </dsp:nvSpPr>
      <dsp:spPr>
        <a:xfrm>
          <a:off x="3637712" y="743614"/>
          <a:ext cx="752399" cy="6482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5A97-7DD0-426A-B1C9-379A52BF9F88}">
      <dsp:nvSpPr>
        <dsp:cNvPr id="0" name=""/>
        <dsp:cNvSpPr/>
      </dsp:nvSpPr>
      <dsp:spPr>
        <a:xfrm>
          <a:off x="2523629" y="0"/>
          <a:ext cx="1732287" cy="14137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RESEARCHERS</a:t>
          </a:r>
          <a:endParaRPr lang="hr-HR" sz="1100" b="1" kern="1200" dirty="0"/>
        </a:p>
      </dsp:txBody>
      <dsp:txXfrm>
        <a:off x="2802626" y="227701"/>
        <a:ext cx="1174293" cy="958388"/>
      </dsp:txXfrm>
    </dsp:sp>
    <dsp:sp modelId="{86280FCE-641A-47FF-8AB1-E93DADA63883}">
      <dsp:nvSpPr>
        <dsp:cNvPr id="0" name=""/>
        <dsp:cNvSpPr/>
      </dsp:nvSpPr>
      <dsp:spPr>
        <a:xfrm>
          <a:off x="4515821" y="1955573"/>
          <a:ext cx="752399" cy="6482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24689-1808-4492-A2BB-18EE1E34B251}">
      <dsp:nvSpPr>
        <dsp:cNvPr id="0" name=""/>
        <dsp:cNvSpPr/>
      </dsp:nvSpPr>
      <dsp:spPr>
        <a:xfrm>
          <a:off x="4071432" y="869576"/>
          <a:ext cx="1634218" cy="14137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PUBLICATIONS</a:t>
          </a:r>
          <a:endParaRPr lang="hr-HR" sz="1100" b="1" kern="1200" dirty="0"/>
        </a:p>
      </dsp:txBody>
      <dsp:txXfrm>
        <a:off x="4342257" y="1103871"/>
        <a:ext cx="1092568" cy="945200"/>
      </dsp:txXfrm>
    </dsp:sp>
    <dsp:sp modelId="{42D43BE2-40CC-4A2B-95F1-6119878F6C39}">
      <dsp:nvSpPr>
        <dsp:cNvPr id="0" name=""/>
        <dsp:cNvSpPr/>
      </dsp:nvSpPr>
      <dsp:spPr>
        <a:xfrm>
          <a:off x="3905830" y="3323648"/>
          <a:ext cx="752399" cy="6482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D891E-0E55-4892-BA12-993D40642DFF}">
      <dsp:nvSpPr>
        <dsp:cNvPr id="0" name=""/>
        <dsp:cNvSpPr/>
      </dsp:nvSpPr>
      <dsp:spPr>
        <a:xfrm>
          <a:off x="4071432" y="2579062"/>
          <a:ext cx="1634218" cy="14137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EQUIPMENT</a:t>
          </a:r>
          <a:endParaRPr lang="hr-HR" sz="1100" b="1" kern="1200" dirty="0"/>
        </a:p>
      </dsp:txBody>
      <dsp:txXfrm>
        <a:off x="4342257" y="2813357"/>
        <a:ext cx="1092568" cy="945200"/>
      </dsp:txXfrm>
    </dsp:sp>
    <dsp:sp modelId="{79F1FBB8-91A4-4D03-9D50-CC6CC58AA774}">
      <dsp:nvSpPr>
        <dsp:cNvPr id="0" name=""/>
        <dsp:cNvSpPr/>
      </dsp:nvSpPr>
      <dsp:spPr>
        <a:xfrm>
          <a:off x="2392682" y="3465660"/>
          <a:ext cx="752399" cy="6482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6FCD1-BCB2-4598-B519-7A014510A0D1}">
      <dsp:nvSpPr>
        <dsp:cNvPr id="0" name=""/>
        <dsp:cNvSpPr/>
      </dsp:nvSpPr>
      <dsp:spPr>
        <a:xfrm>
          <a:off x="2572664" y="3449611"/>
          <a:ext cx="1634218" cy="14137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PATENTS</a:t>
          </a:r>
          <a:endParaRPr lang="hr-HR" sz="1100" b="1" kern="1200" dirty="0"/>
        </a:p>
      </dsp:txBody>
      <dsp:txXfrm>
        <a:off x="2843489" y="3683906"/>
        <a:ext cx="1092568" cy="945200"/>
      </dsp:txXfrm>
    </dsp:sp>
    <dsp:sp modelId="{16118AC0-F36C-4944-8A40-24F4D66CC920}">
      <dsp:nvSpPr>
        <dsp:cNvPr id="0" name=""/>
        <dsp:cNvSpPr/>
      </dsp:nvSpPr>
      <dsp:spPr>
        <a:xfrm>
          <a:off x="1500193" y="2254186"/>
          <a:ext cx="752399" cy="64829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EC513-A867-4212-8C40-9CE616D87BA3}">
      <dsp:nvSpPr>
        <dsp:cNvPr id="0" name=""/>
        <dsp:cNvSpPr/>
      </dsp:nvSpPr>
      <dsp:spPr>
        <a:xfrm>
          <a:off x="1066938" y="2580034"/>
          <a:ext cx="1634218" cy="14137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PROJECTS</a:t>
          </a:r>
          <a:endParaRPr lang="hr-HR" sz="1100" b="1" kern="1200" dirty="0"/>
        </a:p>
      </dsp:txBody>
      <dsp:txXfrm>
        <a:off x="1337763" y="2814329"/>
        <a:ext cx="1092568" cy="945200"/>
      </dsp:txXfrm>
    </dsp:sp>
    <dsp:sp modelId="{E82B18C8-BD7C-40B5-87C0-B5C2366B2B85}">
      <dsp:nvSpPr>
        <dsp:cNvPr id="0" name=""/>
        <dsp:cNvSpPr/>
      </dsp:nvSpPr>
      <dsp:spPr>
        <a:xfrm>
          <a:off x="1066938" y="867630"/>
          <a:ext cx="1634218" cy="1413790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INSTITUTIONS</a:t>
          </a:r>
          <a:endParaRPr lang="hr-HR" sz="1100" b="1" kern="1200" dirty="0"/>
        </a:p>
      </dsp:txBody>
      <dsp:txXfrm>
        <a:off x="1337763" y="1101925"/>
        <a:ext cx="1092568" cy="9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90FEF7A-C190-4E2F-9995-13B6F57C999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6180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553FEE7-8B95-44B1-A8CD-3A51E624D7D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51028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C072B6-EA0A-49AA-8934-7E7566B7C2D6}" type="slidenum">
              <a:rPr lang="hr-HR" altLang="en-US"/>
              <a:pPr eaLnBrk="1" hangingPunct="1">
                <a:spcBef>
                  <a:spcPct val="0"/>
                </a:spcBef>
              </a:pPr>
              <a:t>1</a:t>
            </a:fld>
            <a:endParaRPr lang="hr-HR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0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582D0-CC4A-4DD4-8342-C50D00516F0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7889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754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70545"/>
            <a:ext cx="10972800" cy="3955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1D8B9-5468-41BC-A2AC-A7018AA8663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192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71418"/>
            <a:ext cx="2743200" cy="505474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71418"/>
            <a:ext cx="8026400" cy="50547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83A2E-BFA3-494B-8A12-0CF60067C8C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6397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670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9709"/>
            <a:ext cx="5384800" cy="4066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9709"/>
            <a:ext cx="5384800" cy="40664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99F2A-B19A-4251-971C-6719D30D614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0875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98829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6036"/>
            <a:ext cx="10972800" cy="3780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E9C43-69BD-4F09-9EBD-FAFE847035E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0900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8D5CC-1004-4FB1-804F-CC18FE5B8F1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6505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678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9782"/>
            <a:ext cx="5384800" cy="39463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79782"/>
            <a:ext cx="5384800" cy="39463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59CC6-8A99-4F5C-8357-E8485A39A13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4062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16" y="90234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057255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97017"/>
            <a:ext cx="5386917" cy="342914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5725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97017"/>
            <a:ext cx="5389033" cy="34291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D695B-FDBF-407E-B467-81F3BDEDC82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448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354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9E20A-FDB6-4F42-9262-543F54344C3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0516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7681F-F248-4002-B5EE-2C6C5A7E8C5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828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88290"/>
            <a:ext cx="4011084" cy="44680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88291"/>
            <a:ext cx="6815667" cy="53410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16383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4D8E1-E079-4D07-84FB-3B38D4FCC5C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1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34473"/>
            <a:ext cx="7315200" cy="3693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0B7A1-8A62-4271-B6D0-94B702303F3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9755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35733" y="6457951"/>
            <a:ext cx="84666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fld id="{83046AAC-E84E-40E7-BC46-268E6E555F68}" type="slidenum">
              <a:rPr lang="hr-HR" altLang="en-US"/>
              <a:pPr/>
              <a:t>‹#›</a:t>
            </a:fld>
            <a:endParaRPr lang="hr-HR" altLang="en-US"/>
          </a:p>
        </p:txBody>
      </p:sp>
      <p:pic>
        <p:nvPicPr>
          <p:cNvPr id="1027" name="Picture 13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1999" cy="9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AC7C213-1C6C-4861-B1AB-856A2C499FB0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97168" y="1037667"/>
            <a:ext cx="10425014" cy="187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CROATIA OPEN SCIENCE</a:t>
            </a:r>
          </a:p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Tahoma" panose="020B0604030504040204" pitchFamily="34" charset="0"/>
              </a:rPr>
              <a:t>Policy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89" y="2343307"/>
            <a:ext cx="4233948" cy="422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4114733" y="6255830"/>
            <a:ext cx="952567" cy="404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2">
            <a:extLst>
              <a:ext uri="{FF2B5EF4-FFF2-40B4-BE49-F238E27FC236}">
                <a16:creationId xmlns:a16="http://schemas.microsoft.com/office/drawing/2014/main" id="{E34F86F3-1CE4-2A4E-A649-027B406280BC}"/>
              </a:ext>
            </a:extLst>
          </p:cNvPr>
          <p:cNvSpPr txBox="1"/>
          <p:nvPr/>
        </p:nvSpPr>
        <p:spPr>
          <a:xfrm>
            <a:off x="6743701" y="5534621"/>
            <a:ext cx="544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MINISTRY OF SCIENCE AND EDUCATION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Director General </a:t>
            </a:r>
            <a:r>
              <a:rPr lang="en-US" dirty="0" err="1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Hrvoje</a:t>
            </a:r>
            <a:r>
              <a:rPr lang="en-US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Meštrić</a:t>
            </a:r>
            <a:r>
              <a:rPr lang="en-US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 PhD</a:t>
            </a:r>
          </a:p>
          <a:p>
            <a:pPr algn="ctr"/>
            <a:r>
              <a:rPr lang="en-US" dirty="0" err="1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Srce</a:t>
            </a:r>
            <a:r>
              <a:rPr lang="en-US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DEI</a:t>
            </a:r>
            <a:r>
              <a:rPr lang="hr-HR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hr-HR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279630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1409801-D93B-BFA2-13C3-748E06C34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657473"/>
              </p:ext>
            </p:extLst>
          </p:nvPr>
        </p:nvGraphicFramePr>
        <p:xfrm>
          <a:off x="2709705" y="1507253"/>
          <a:ext cx="6772589" cy="48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72EB6-EFC8-EFAC-407D-E9E071938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10</a:t>
            </a:fld>
            <a:endParaRPr lang="hr-HR" alt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BF2C5887-AA20-700C-9F53-4CB496D046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2816"/>
          <a:stretch/>
        </p:blipFill>
        <p:spPr>
          <a:xfrm>
            <a:off x="5331463" y="3298371"/>
            <a:ext cx="1529073" cy="9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11</a:t>
            </a:fld>
            <a:endParaRPr lang="hr-H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208A5B-CF52-D236-BBC4-D39463143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1047722"/>
            <a:ext cx="3864596" cy="52518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1B550C-C307-2E34-0E9D-2E20413BB24B}"/>
              </a:ext>
            </a:extLst>
          </p:cNvPr>
          <p:cNvSpPr txBox="1"/>
          <p:nvPr/>
        </p:nvSpPr>
        <p:spPr>
          <a:xfrm>
            <a:off x="2729805" y="5207196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Recovery and Resilience Plan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B18EF8-7E9F-D3EC-FFF6-E572FE81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11" y="2091446"/>
            <a:ext cx="8096694" cy="4630029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supports the development of Open Science based on excellence and international competitiveness.</a:t>
            </a:r>
          </a:p>
          <a:p>
            <a:pPr algn="just"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horizontal principles for Croatian research infrastructure:</a:t>
            </a:r>
          </a:p>
          <a:p>
            <a:pPr marL="1208088" algn="just"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schemeClr val="accent2"/>
                </a:solidFill>
              </a:rPr>
              <a:t>promoting use of FAIR principles for research data and promoting the implementation of ORDM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000" dirty="0">
                <a:solidFill>
                  <a:schemeClr val="accent2"/>
                </a:solidFill>
              </a:rPr>
              <a:t>priority for investment </a:t>
            </a:r>
            <a:r>
              <a:rPr lang="en-US" sz="2000" dirty="0">
                <a:solidFill>
                  <a:schemeClr val="accent2"/>
                </a:solidFill>
              </a:rPr>
              <a:t>proposals which promote the principles of open science</a:t>
            </a:r>
            <a:r>
              <a:rPr lang="en-GB" sz="2000" dirty="0">
                <a:solidFill>
                  <a:schemeClr val="accent2"/>
                </a:solidFill>
              </a:rPr>
              <a:t>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2000" dirty="0">
                <a:solidFill>
                  <a:schemeClr val="accent2"/>
                </a:solidFill>
              </a:rPr>
              <a:t>     	- use of FAIR principles </a:t>
            </a:r>
            <a:r>
              <a:rPr lang="en-US" sz="2000" dirty="0">
                <a:solidFill>
                  <a:schemeClr val="accent2"/>
                </a:solidFill>
              </a:rPr>
              <a:t>for research data and services </a:t>
            </a:r>
            <a:endParaRPr lang="en-GB" sz="2000" dirty="0">
              <a:solidFill>
                <a:schemeClr val="accent2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2000" dirty="0">
                <a:solidFill>
                  <a:schemeClr val="accent2"/>
                </a:solidFill>
              </a:rPr>
              <a:t>    	- implementation ORDM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algn="just"/>
            <a:endParaRPr lang="hr-HR" sz="2000" i="1" dirty="0">
              <a:solidFill>
                <a:schemeClr val="accent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D70074-8D8A-B586-9FB8-F6783B6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941564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</a:t>
            </a:r>
            <a:r>
              <a:rPr lang="en-US" sz="2800" kern="1200" dirty="0">
                <a:solidFill>
                  <a:srgbClr val="333399"/>
                </a:solidFill>
                <a:latin typeface="Arial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nfrastructure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Development Roadmap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Republic of Croatia 2023 - 2027</a:t>
            </a:r>
            <a:endParaRPr lang="hr-H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7460C1-0A11-6203-52DC-4C0F1C3F3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/>
          <a:stretch/>
        </p:blipFill>
        <p:spPr>
          <a:xfrm>
            <a:off x="9504172" y="4014789"/>
            <a:ext cx="2463121" cy="24431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12</a:t>
            </a:fld>
            <a:endParaRPr lang="hr-HR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F2F274-9393-9397-9757-B168AB90F63A}"/>
              </a:ext>
            </a:extLst>
          </p:cNvPr>
          <p:cNvSpPr txBox="1">
            <a:spLocks/>
          </p:cNvSpPr>
          <p:nvPr/>
        </p:nvSpPr>
        <p:spPr>
          <a:xfrm>
            <a:off x="332411" y="1988969"/>
            <a:ext cx="9171761" cy="4233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accent2"/>
                </a:solidFill>
              </a:rPr>
              <a:t>They determine the total multi-annual financing of public research institutes and public higher education institutions from state budget funds.</a:t>
            </a:r>
          </a:p>
          <a:p>
            <a:endParaRPr lang="en-US" sz="2000" kern="0" dirty="0">
              <a:solidFill>
                <a:schemeClr val="accent2"/>
              </a:solidFill>
            </a:endParaRPr>
          </a:p>
          <a:p>
            <a:r>
              <a:rPr lang="en-US" sz="2000" kern="0" dirty="0">
                <a:solidFill>
                  <a:schemeClr val="accent2"/>
                </a:solidFill>
              </a:rPr>
              <a:t>25 public research institutes signed the agreements in December 2023.</a:t>
            </a:r>
          </a:p>
          <a:p>
            <a:endParaRPr lang="en-US" sz="2000" kern="0" dirty="0">
              <a:solidFill>
                <a:schemeClr val="accent2"/>
              </a:solidFill>
            </a:endParaRPr>
          </a:p>
          <a:p>
            <a:pPr algn="just"/>
            <a:r>
              <a:rPr lang="en-GB" sz="2000" dirty="0">
                <a:solidFill>
                  <a:schemeClr val="accent2"/>
                </a:solidFill>
              </a:rPr>
              <a:t>Public research institutes independently selected ten or more specific goals and corresponding activities to achieve those goals over a four-year period.</a:t>
            </a:r>
          </a:p>
          <a:p>
            <a:pPr algn="just"/>
            <a:endParaRPr lang="en-GB" sz="2000" dirty="0">
              <a:solidFill>
                <a:schemeClr val="accent2"/>
              </a:solidFill>
            </a:endParaRPr>
          </a:p>
          <a:p>
            <a:pPr algn="just"/>
            <a:r>
              <a:rPr lang="en-GB" sz="2000" dirty="0">
                <a:solidFill>
                  <a:schemeClr val="accent2"/>
                </a:solidFill>
              </a:rPr>
              <a:t>Under the strategic objective 1, Enhancing Scientific Excellence, there is a specific objective “Contribution to open science” and more than half institutes chose that objective.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538D98-1AFF-2794-75D7-C36FD793D5C2}"/>
              </a:ext>
            </a:extLst>
          </p:cNvPr>
          <p:cNvSpPr txBox="1">
            <a:spLocks/>
          </p:cNvSpPr>
          <p:nvPr/>
        </p:nvSpPr>
        <p:spPr>
          <a:xfrm>
            <a:off x="508000" y="1047405"/>
            <a:ext cx="10972800" cy="9415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err="1">
                <a:solidFill>
                  <a:schemeClr val="accent2"/>
                </a:solidFill>
              </a:rPr>
              <a:t>Programme</a:t>
            </a:r>
            <a:r>
              <a:rPr lang="en-US" sz="2800" kern="0" dirty="0">
                <a:solidFill>
                  <a:schemeClr val="accent2"/>
                </a:solidFill>
              </a:rPr>
              <a:t> funding agreements </a:t>
            </a:r>
            <a:endParaRPr lang="hr-HR" sz="28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13</a:t>
            </a:fld>
            <a:endParaRPr lang="hr-HR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F2F274-9393-9397-9757-B168AB90F63A}"/>
              </a:ext>
            </a:extLst>
          </p:cNvPr>
          <p:cNvSpPr txBox="1">
            <a:spLocks/>
          </p:cNvSpPr>
          <p:nvPr/>
        </p:nvSpPr>
        <p:spPr>
          <a:xfrm>
            <a:off x="332411" y="1988969"/>
            <a:ext cx="9171761" cy="4233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accent2"/>
                </a:solidFill>
              </a:rPr>
              <a:t>The main purpose of the Croatian S3 is to transform the Croatian economy in order to increase its competitiveness by concentrating knowledge resources and linking them to a limited number of priorities.</a:t>
            </a:r>
          </a:p>
          <a:p>
            <a:endParaRPr lang="en-US" sz="2000" kern="0" dirty="0">
              <a:solidFill>
                <a:schemeClr val="accent2"/>
              </a:solidFill>
            </a:endParaRPr>
          </a:p>
          <a:p>
            <a:r>
              <a:rPr lang="en-US" sz="2000" kern="0" dirty="0">
                <a:solidFill>
                  <a:schemeClr val="accent2"/>
                </a:solidFill>
              </a:rPr>
              <a:t>Specific objective 1 is “Improving scientific excellence”.</a:t>
            </a:r>
          </a:p>
          <a:p>
            <a:endParaRPr lang="en-US" sz="2000" kern="0" dirty="0">
              <a:solidFill>
                <a:schemeClr val="accent2"/>
              </a:solidFill>
            </a:endParaRPr>
          </a:p>
          <a:p>
            <a:pPr algn="just"/>
            <a:r>
              <a:rPr lang="en-GB" sz="2000" dirty="0">
                <a:solidFill>
                  <a:schemeClr val="accent2"/>
                </a:solidFill>
              </a:rPr>
              <a:t>Also recognizes the importance of open science.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538D98-1AFF-2794-75D7-C36FD793D5C2}"/>
              </a:ext>
            </a:extLst>
          </p:cNvPr>
          <p:cNvSpPr txBox="1">
            <a:spLocks/>
          </p:cNvSpPr>
          <p:nvPr/>
        </p:nvSpPr>
        <p:spPr>
          <a:xfrm>
            <a:off x="508000" y="1047405"/>
            <a:ext cx="10972800" cy="9415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Smart Specialization Strategy until 2029 (S3)</a:t>
            </a:r>
            <a:endParaRPr lang="hr-HR" sz="2800" kern="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1" y="3747367"/>
            <a:ext cx="5340597" cy="28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2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14</a:t>
            </a:fld>
            <a:endParaRPr lang="hr-H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7972" y="2099643"/>
            <a:ext cx="107710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Are currently being finalised.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Objective is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promoting basic values and principles of open science.</a:t>
            </a:r>
            <a:endParaRPr lang="en-GB" sz="200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They will support even further implementation of open data and broaden its understanding while enabling:</a:t>
            </a:r>
            <a:endParaRPr lang="en-GB" sz="2000" dirty="0">
              <a:solidFill>
                <a:schemeClr val="accent2"/>
              </a:solidFill>
              <a:latin typeface="+mn-lt"/>
            </a:endParaRPr>
          </a:p>
          <a:p>
            <a:pPr marL="896938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More efficient research.</a:t>
            </a:r>
          </a:p>
          <a:p>
            <a:pPr marL="896938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Better dissemination of knowledge. </a:t>
            </a:r>
          </a:p>
          <a:p>
            <a:pPr marL="896938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2"/>
                </a:solidFill>
                <a:latin typeface="+mn-lt"/>
              </a:rPr>
              <a:t>Faster application of new knowledge in practice.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997DC-5992-F47E-A155-D38D878E8E53}"/>
              </a:ext>
            </a:extLst>
          </p:cNvPr>
          <p:cNvSpPr txBox="1">
            <a:spLocks/>
          </p:cNvSpPr>
          <p:nvPr/>
        </p:nvSpPr>
        <p:spPr>
          <a:xfrm>
            <a:off x="508000" y="1047405"/>
            <a:ext cx="10972800" cy="714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chemeClr val="accent2"/>
                </a:solidFill>
                <a:latin typeface="+mn-lt"/>
              </a:rPr>
              <a:t>National Guidelines for Open science</a:t>
            </a:r>
            <a:endParaRPr lang="hr-HR" sz="2800" kern="0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152135-0384-1AE3-6AD2-0263CF18FCC3}"/>
              </a:ext>
            </a:extLst>
          </p:cNvPr>
          <p:cNvGrpSpPr/>
          <p:nvPr/>
        </p:nvGrpSpPr>
        <p:grpSpPr>
          <a:xfrm>
            <a:off x="8586639" y="4336381"/>
            <a:ext cx="1097280" cy="1097280"/>
            <a:chOff x="10070085" y="4807760"/>
            <a:chExt cx="864000" cy="86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EA624C-00B5-8121-C9D6-39A529FCD27A}"/>
                </a:ext>
              </a:extLst>
            </p:cNvPr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rgbClr val="0044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95820D-6C63-8962-EFE0-6F774D35D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75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E301DF6-4F91-4314-93DB-7B892AA7474B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15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933" y="297557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5CF2-C59D-C3AA-6621-0897311D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583045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</a:rPr>
              <a:t>Croatia’s open science overview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7DA39-BC5A-6E7B-CFB4-F89E57E5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2991"/>
            <a:ext cx="10972800" cy="46949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Croatia has a long history of supporting open science that can be traced back to 1997.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We have been a member of EOSC Association from the start in 2020.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Since then we have continued our progress in encouraging open science in Croatian research system.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In all our main policy documents we have recognized the importance of open science and its key role in achieving excellence and competitiveness.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It is still a new paradigm in science that requires a system and </a:t>
            </a:r>
            <a:r>
              <a:rPr lang="en-GB" sz="2000" dirty="0" err="1" smtClean="0">
                <a:solidFill>
                  <a:schemeClr val="accent2"/>
                </a:solidFill>
              </a:rPr>
              <a:t>mindset</a:t>
            </a:r>
            <a:r>
              <a:rPr lang="en-GB" sz="2000" dirty="0" smtClean="0">
                <a:solidFill>
                  <a:schemeClr val="accent2"/>
                </a:solidFill>
              </a:rPr>
              <a:t> change that takes time and it is our role to encourage and support it.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Researchers in Croatia are continually encouraged and assisted to share their data as they have free of charge access to the necessary infrastructure.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C959A-E7BD-E2F0-8DC1-BC18A086B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8675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320" y="1000333"/>
            <a:ext cx="8654288" cy="641141"/>
          </a:xfrm>
        </p:spPr>
        <p:txBody>
          <a:bodyPr/>
          <a:lstStyle/>
          <a:p>
            <a:r>
              <a:rPr lang="en-GB" sz="4200" dirty="0">
                <a:solidFill>
                  <a:schemeClr val="accent2"/>
                </a:solidFill>
              </a:rPr>
              <a:t>Policy overview </a:t>
            </a:r>
            <a:endParaRPr lang="hr-HR" sz="42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3</a:t>
            </a:fld>
            <a:endParaRPr lang="hr-HR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6939239"/>
              </p:ext>
            </p:extLst>
          </p:nvPr>
        </p:nvGraphicFramePr>
        <p:xfrm>
          <a:off x="508000" y="2871467"/>
          <a:ext cx="11388928" cy="189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7357" y="2737090"/>
            <a:ext cx="10377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9D9DDF"/>
                </a:solidFill>
              </a:rPr>
              <a:t>EOCS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50397" y="4554054"/>
            <a:ext cx="1399032" cy="832104"/>
          </a:xfrm>
          <a:prstGeom prst="roundRect">
            <a:avLst/>
          </a:prstGeom>
          <a:noFill/>
          <a:ln w="19050">
            <a:solidFill>
              <a:srgbClr val="3939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36019" y="3122255"/>
            <a:ext cx="9727" cy="453150"/>
          </a:xfrm>
          <a:prstGeom prst="straightConnector1">
            <a:avLst/>
          </a:prstGeom>
          <a:ln w="38100">
            <a:solidFill>
              <a:srgbClr val="9D9DD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665084" y="4551717"/>
            <a:ext cx="1396917" cy="827235"/>
          </a:xfrm>
          <a:prstGeom prst="roundRect">
            <a:avLst/>
          </a:prstGeom>
          <a:noFill/>
          <a:ln w="19050">
            <a:solidFill>
              <a:srgbClr val="747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86861" y="4090732"/>
            <a:ext cx="9727" cy="453150"/>
          </a:xfrm>
          <a:prstGeom prst="straightConnector1">
            <a:avLst/>
          </a:prstGeom>
          <a:ln w="38100">
            <a:solidFill>
              <a:srgbClr val="7474D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67039" y="4588751"/>
            <a:ext cx="139691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474D2"/>
                </a:solidFill>
              </a:rPr>
              <a:t>NATIONAL DEVELOPMENT STRATEGY</a:t>
            </a:r>
            <a:endParaRPr lang="en-GB" sz="1400" dirty="0">
              <a:solidFill>
                <a:srgbClr val="7474D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57918" y="3128739"/>
            <a:ext cx="9727" cy="453150"/>
          </a:xfrm>
          <a:prstGeom prst="straightConnector1">
            <a:avLst/>
          </a:prstGeom>
          <a:ln w="38100">
            <a:solidFill>
              <a:srgbClr val="606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87401" y="2739750"/>
            <a:ext cx="10424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060CC"/>
                </a:solidFill>
              </a:rPr>
              <a:t>OECD</a:t>
            </a:r>
            <a:endParaRPr lang="en-GB" sz="1400" dirty="0">
              <a:solidFill>
                <a:srgbClr val="6060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35666" y="2665875"/>
            <a:ext cx="1152144" cy="455529"/>
          </a:xfrm>
          <a:prstGeom prst="roundRect">
            <a:avLst/>
          </a:prstGeom>
          <a:noFill/>
          <a:ln w="19050">
            <a:solidFill>
              <a:srgbClr val="606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xtBox 25"/>
          <p:cNvSpPr txBox="1"/>
          <p:nvPr/>
        </p:nvSpPr>
        <p:spPr>
          <a:xfrm>
            <a:off x="4352317" y="4628064"/>
            <a:ext cx="10424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151C7"/>
                </a:solidFill>
              </a:rPr>
              <a:t>NRRP</a:t>
            </a:r>
            <a:endParaRPr lang="en-GB" sz="1400" dirty="0">
              <a:solidFill>
                <a:srgbClr val="5151C7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99079" y="4078032"/>
            <a:ext cx="9727" cy="453150"/>
          </a:xfrm>
          <a:prstGeom prst="straightConnector1">
            <a:avLst/>
          </a:prstGeom>
          <a:ln w="38100">
            <a:solidFill>
              <a:srgbClr val="5151C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314218" y="4556583"/>
            <a:ext cx="1152144" cy="457200"/>
          </a:xfrm>
          <a:prstGeom prst="roundRect">
            <a:avLst/>
          </a:prstGeom>
          <a:noFill/>
          <a:ln w="19050">
            <a:solidFill>
              <a:srgbClr val="515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192737" y="3102513"/>
            <a:ext cx="9727" cy="453150"/>
          </a:xfrm>
          <a:prstGeom prst="straightConnector1">
            <a:avLst/>
          </a:prstGeom>
          <a:ln w="38100">
            <a:solidFill>
              <a:srgbClr val="3F3FC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06269" y="2652900"/>
            <a:ext cx="12731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3F3FC1"/>
                </a:solidFill>
              </a:rPr>
              <a:t>ERA ACTION</a:t>
            </a:r>
          </a:p>
          <a:p>
            <a:pPr algn="ctr"/>
            <a:r>
              <a:rPr lang="en-GB" sz="1400" dirty="0">
                <a:solidFill>
                  <a:srgbClr val="3F3FC1"/>
                </a:solidFill>
              </a:rPr>
              <a:t>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563332" y="2673774"/>
            <a:ext cx="1152144" cy="457200"/>
          </a:xfrm>
          <a:prstGeom prst="roundRect">
            <a:avLst/>
          </a:prstGeom>
          <a:noFill/>
          <a:ln w="19050">
            <a:solidFill>
              <a:srgbClr val="3F3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ounded Rectangle 35"/>
          <p:cNvSpPr/>
          <p:nvPr/>
        </p:nvSpPr>
        <p:spPr>
          <a:xfrm>
            <a:off x="560666" y="2668253"/>
            <a:ext cx="1155430" cy="453150"/>
          </a:xfrm>
          <a:prstGeom prst="roundRect">
            <a:avLst/>
          </a:prstGeom>
          <a:noFill/>
          <a:ln w="19050">
            <a:solidFill>
              <a:srgbClr val="9D9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401570" y="4093625"/>
            <a:ext cx="9727" cy="453150"/>
          </a:xfrm>
          <a:prstGeom prst="straightConnector1">
            <a:avLst/>
          </a:prstGeom>
          <a:ln w="38100">
            <a:solidFill>
              <a:srgbClr val="3939B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95800" y="4600132"/>
            <a:ext cx="135362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939B1"/>
                </a:solidFill>
              </a:rPr>
              <a:t>NEW ACT</a:t>
            </a:r>
          </a:p>
          <a:p>
            <a:pPr algn="ctr"/>
            <a:r>
              <a:rPr lang="en-US" sz="1400" dirty="0">
                <a:solidFill>
                  <a:srgbClr val="3939B1"/>
                </a:solidFill>
              </a:rPr>
              <a:t>CRORIS IMPLEMENTED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874683" y="4090732"/>
            <a:ext cx="9727" cy="453150"/>
          </a:xfrm>
          <a:prstGeom prst="straightConnector1">
            <a:avLst/>
          </a:prstGeom>
          <a:ln w="38100">
            <a:solidFill>
              <a:srgbClr val="2A2A8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675817" y="3138963"/>
            <a:ext cx="9727" cy="453150"/>
          </a:xfrm>
          <a:prstGeom prst="straightConnector1">
            <a:avLst/>
          </a:prstGeom>
          <a:ln w="38100">
            <a:solidFill>
              <a:srgbClr val="31319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16483" y="2521647"/>
            <a:ext cx="14795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313197"/>
                </a:solidFill>
              </a:rPr>
              <a:t>CROATIAN RI ROADMAP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40017" y="2502527"/>
            <a:ext cx="1481328" cy="603504"/>
          </a:xfrm>
          <a:prstGeom prst="roundRect">
            <a:avLst/>
          </a:prstGeom>
          <a:noFill/>
          <a:ln w="19050">
            <a:solidFill>
              <a:srgbClr val="313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1138542" y="3127103"/>
            <a:ext cx="9727" cy="453150"/>
          </a:xfrm>
          <a:prstGeom prst="straightConnector1">
            <a:avLst/>
          </a:prstGeom>
          <a:ln w="38100">
            <a:solidFill>
              <a:srgbClr val="22226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10398782" y="2507838"/>
            <a:ext cx="1479519" cy="603504"/>
          </a:xfrm>
          <a:prstGeom prst="roundRect">
            <a:avLst/>
          </a:prstGeom>
          <a:noFill/>
          <a:ln w="19050">
            <a:solidFill>
              <a:srgbClr val="222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TextBox 47"/>
          <p:cNvSpPr txBox="1"/>
          <p:nvPr/>
        </p:nvSpPr>
        <p:spPr>
          <a:xfrm>
            <a:off x="10480653" y="2536695"/>
            <a:ext cx="14417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222268"/>
                </a:solidFill>
                <a:cs typeface="Times New Roman" panose="02020603050405020304" pitchFamily="18" charset="0"/>
              </a:rPr>
              <a:t>OPEN SCIENCE GUIDELINES</a:t>
            </a:r>
            <a:endParaRPr lang="en-GB" sz="1400" dirty="0">
              <a:solidFill>
                <a:srgbClr val="222268"/>
              </a:solidFill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23776F5-BC9D-B799-9645-E5F35173D19C}"/>
              </a:ext>
            </a:extLst>
          </p:cNvPr>
          <p:cNvSpPr/>
          <p:nvPr/>
        </p:nvSpPr>
        <p:spPr>
          <a:xfrm>
            <a:off x="9175167" y="4551717"/>
            <a:ext cx="1399032" cy="832104"/>
          </a:xfrm>
          <a:prstGeom prst="roundRect">
            <a:avLst/>
          </a:prstGeom>
          <a:noFill/>
          <a:ln w="19050">
            <a:solidFill>
              <a:srgbClr val="2A2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3D7F5-A62E-3544-CBD6-6AEEAF27557B}"/>
              </a:ext>
            </a:extLst>
          </p:cNvPr>
          <p:cNvSpPr txBox="1"/>
          <p:nvPr/>
        </p:nvSpPr>
        <p:spPr>
          <a:xfrm>
            <a:off x="9177054" y="4571839"/>
            <a:ext cx="141471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2A82"/>
                </a:solidFill>
              </a:rPr>
              <a:t>S3 </a:t>
            </a:r>
          </a:p>
          <a:p>
            <a:pPr algn="ctr"/>
            <a:r>
              <a:rPr lang="en-US" sz="1400" dirty="0">
                <a:solidFill>
                  <a:srgbClr val="2A2A82"/>
                </a:solidFill>
              </a:rPr>
              <a:t>PROGRAME AGREEMENTS</a:t>
            </a:r>
            <a:endParaRPr lang="en-GB" sz="1400" dirty="0">
              <a:solidFill>
                <a:srgbClr val="2A2A8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302C5-6B4A-4D3D-3FA0-2F8E2F6FF58B}"/>
              </a:ext>
            </a:extLst>
          </p:cNvPr>
          <p:cNvCxnSpPr/>
          <p:nvPr/>
        </p:nvCxnSpPr>
        <p:spPr>
          <a:xfrm>
            <a:off x="6670399" y="4860306"/>
            <a:ext cx="1371600" cy="0"/>
          </a:xfrm>
          <a:prstGeom prst="line">
            <a:avLst/>
          </a:prstGeom>
          <a:ln w="12700">
            <a:solidFill>
              <a:srgbClr val="3939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172BC-3881-A380-3AAC-4DB38736F34B}"/>
              </a:ext>
            </a:extLst>
          </p:cNvPr>
          <p:cNvCxnSpPr/>
          <p:nvPr/>
        </p:nvCxnSpPr>
        <p:spPr>
          <a:xfrm>
            <a:off x="9182194" y="4843812"/>
            <a:ext cx="1371600" cy="0"/>
          </a:xfrm>
          <a:prstGeom prst="line">
            <a:avLst/>
          </a:prstGeom>
          <a:ln w="12700">
            <a:solidFill>
              <a:srgbClr val="2A2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5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4</a:t>
            </a:fld>
            <a:endParaRPr lang="hr-H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49D2E4-E5B3-4F20-1859-9C5463B82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41" y="2102747"/>
            <a:ext cx="3472859" cy="4000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3AC963-A8F1-23C4-C06E-399A28D1D10F}"/>
              </a:ext>
            </a:extLst>
          </p:cNvPr>
          <p:cNvSpPr txBox="1"/>
          <p:nvPr/>
        </p:nvSpPr>
        <p:spPr>
          <a:xfrm>
            <a:off x="335960" y="2397661"/>
            <a:ext cx="83831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STRATEGIC GOAL </a:t>
            </a:r>
            <a:r>
              <a:rPr lang="en-US" sz="2000" b="1" dirty="0">
                <a:solidFill>
                  <a:srgbClr val="333399"/>
                </a:solidFill>
                <a:latin typeface="Arial"/>
              </a:rPr>
              <a:t>"Competitive and innovative economy"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Development of science and </a:t>
            </a:r>
            <a:r>
              <a:rPr lang="en-US" sz="2000" dirty="0" smtClean="0">
                <a:solidFill>
                  <a:srgbClr val="333399"/>
                </a:solidFill>
                <a:latin typeface="Arial"/>
              </a:rPr>
              <a:t>technology</a:t>
            </a:r>
            <a:r>
              <a:rPr lang="hr-HR" sz="2000" dirty="0" smtClean="0">
                <a:solidFill>
                  <a:srgbClr val="333399"/>
                </a:solidFill>
                <a:latin typeface="Arial"/>
              </a:rPr>
              <a:t>.</a:t>
            </a: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Diversify economy bx strengthening the national innovation system, and stimulating investment in research, development and innovation.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Strengthening scientific excellence and fostering open science by investing in research infrastructures and significant international projects.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Better linking the academic, research and business sectors.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7915BB-CEBE-0A0E-D76E-29092906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941564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National Development Strategy of the Republic of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Croatia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until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hr-H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2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5</a:t>
            </a:fld>
            <a:endParaRPr lang="hr-H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AC963-A8F1-23C4-C06E-399A28D1D10F}"/>
              </a:ext>
            </a:extLst>
          </p:cNvPr>
          <p:cNvSpPr txBox="1"/>
          <p:nvPr/>
        </p:nvSpPr>
        <p:spPr>
          <a:xfrm>
            <a:off x="335960" y="2397661"/>
            <a:ext cx="8383181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January 2022 – the Accession discussion has </a:t>
            </a:r>
            <a:r>
              <a:rPr lang="en-US" sz="2000" dirty="0" smtClean="0">
                <a:solidFill>
                  <a:srgbClr val="333399"/>
                </a:solidFill>
                <a:latin typeface="Arial"/>
              </a:rPr>
              <a:t>started</a:t>
            </a:r>
            <a:r>
              <a:rPr lang="hr-HR" sz="2000" dirty="0" smtClean="0">
                <a:solidFill>
                  <a:srgbClr val="333399"/>
                </a:solidFill>
                <a:latin typeface="Arial"/>
              </a:rPr>
              <a:t>.</a:t>
            </a: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Two Recommendations regarding open data: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Recommendation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Council Concerning Access to Research Data from Public Funding (OECD/LEGAL/0347). </a:t>
            </a: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OECD Recommendation of the Council on Enhancing Access to and Sharing of Data (OECD/LEGAL/0463).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their reports, they recognize that Croatia has taken important legislative and policy actions to align itself with these.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7915BB-CEBE-0A0E-D76E-29092906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80654"/>
            <a:ext cx="10972800" cy="898933"/>
          </a:xfrm>
        </p:spPr>
        <p:txBody>
          <a:bodyPr/>
          <a:lstStyle/>
          <a:p>
            <a:r>
              <a:rPr lang="en-US" sz="2800" kern="1200" dirty="0">
                <a:solidFill>
                  <a:srgbClr val="333399"/>
                </a:solidFill>
                <a:latin typeface="Arial"/>
                <a:ea typeface="+mn-ea"/>
                <a:cs typeface="+mn-cs"/>
              </a:rPr>
              <a:t>The Organization for Economic Cooperation and Development (</a:t>
            </a:r>
            <a:r>
              <a:rPr lang="en-GB" sz="2800" kern="1200" dirty="0">
                <a:solidFill>
                  <a:srgbClr val="333399"/>
                </a:solidFill>
                <a:latin typeface="Arial"/>
                <a:ea typeface="+mn-ea"/>
                <a:cs typeface="+mn-cs"/>
              </a:rPr>
              <a:t>OECD)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hr-HR" sz="28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0629A-C60B-D513-54B0-45A32DB8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41" y="5163532"/>
            <a:ext cx="3017721" cy="9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6</a:t>
            </a:fld>
            <a:endParaRPr lang="hr-HR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3C01A-E0AE-C4A4-6F13-293251ACA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"/>
          <a:stretch/>
        </p:blipFill>
        <p:spPr>
          <a:xfrm>
            <a:off x="8511004" y="2788125"/>
            <a:ext cx="3472878" cy="2616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1B550C-C307-2E34-0E9D-2E20413BB24B}"/>
              </a:ext>
            </a:extLst>
          </p:cNvPr>
          <p:cNvSpPr txBox="1"/>
          <p:nvPr/>
        </p:nvSpPr>
        <p:spPr>
          <a:xfrm>
            <a:off x="9110381" y="3388685"/>
            <a:ext cx="227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Recovery and Resilience Plan</a:t>
            </a:r>
            <a:endParaRPr lang="hr-H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C73C00-A93D-15A3-9604-51837AE6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507192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Recovery and Resilience Plan 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9A87C-16D5-8AC0-FE23-D307AE78D49A}"/>
              </a:ext>
            </a:extLst>
          </p:cNvPr>
          <p:cNvSpPr txBox="1"/>
          <p:nvPr/>
        </p:nvSpPr>
        <p:spPr>
          <a:xfrm>
            <a:off x="411748" y="2600440"/>
            <a:ext cx="838318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Reform and strengthening of the research and development capacities of the public research sector by: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Improving the institutional funding to motivate scientific productivity, efficiency and knowledge transfer.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Increased investment in research infrastructure and </a:t>
            </a:r>
            <a:r>
              <a:rPr lang="en-US" sz="2000" dirty="0" err="1">
                <a:solidFill>
                  <a:srgbClr val="333399"/>
                </a:solidFill>
                <a:latin typeface="Arial"/>
              </a:rPr>
              <a:t>organisational</a:t>
            </a:r>
            <a:r>
              <a:rPr lang="en-US" sz="2000" dirty="0">
                <a:solidFill>
                  <a:srgbClr val="333399"/>
                </a:solidFill>
                <a:latin typeface="Arial"/>
              </a:rPr>
              <a:t> capacities of universities and scientific institutes.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Introducing a new enabling framework for the advancement and career development of researchers.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Introducing a more efficient institutional and programming framework for research and development funding schemes.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5B898-EEA2-E588-1C8B-28AD65D9D09E}"/>
              </a:ext>
            </a:extLst>
          </p:cNvPr>
          <p:cNvSpPr txBox="1"/>
          <p:nvPr/>
        </p:nvSpPr>
        <p:spPr>
          <a:xfrm>
            <a:off x="508000" y="1873919"/>
            <a:ext cx="8003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rgbClr val="333399"/>
                </a:solidFill>
                <a:latin typeface="Arial"/>
              </a:rPr>
              <a:t>COMPONENT 3.2: BOOSTING RESEARCH AND INNOVATION CAPACITY</a:t>
            </a:r>
          </a:p>
        </p:txBody>
      </p:sp>
    </p:spTree>
    <p:extLst>
      <p:ext uri="{BB962C8B-B14F-4D97-AF65-F5344CB8AC3E}">
        <p14:creationId xmlns:p14="http://schemas.microsoft.com/office/powerpoint/2010/main" val="194964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7</a:t>
            </a:fld>
            <a:endParaRPr lang="hr-H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BC1C3-DC7D-C338-23FC-F1980BD5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0"/>
          <a:stretch/>
        </p:blipFill>
        <p:spPr>
          <a:xfrm>
            <a:off x="9088282" y="2501528"/>
            <a:ext cx="2895600" cy="344258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99EC40-4601-875C-EFD5-09C7A662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480100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Research Area Policy Agenda</a:t>
            </a:r>
            <a:endParaRPr lang="hr-HR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ABA69-532A-3455-3284-A0023A9FC30B}"/>
              </a:ext>
            </a:extLst>
          </p:cNvPr>
          <p:cNvSpPr txBox="1"/>
          <p:nvPr/>
        </p:nvSpPr>
        <p:spPr>
          <a:xfrm>
            <a:off x="411748" y="2022219"/>
            <a:ext cx="838318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ERA ACTION 1: Enable the open sharing of knowledge and the re-use of research outputs, including through the development of the </a:t>
            </a:r>
            <a:r>
              <a:rPr lang="en-US" sz="2000" dirty="0" smtClean="0">
                <a:solidFill>
                  <a:srgbClr val="333399"/>
                </a:solidFill>
                <a:latin typeface="Arial"/>
              </a:rPr>
              <a:t>EOSC</a:t>
            </a:r>
            <a:r>
              <a:rPr lang="hr-HR" sz="2000" dirty="0" smtClean="0">
                <a:solidFill>
                  <a:srgbClr val="333399"/>
                </a:solidFill>
                <a:latin typeface="Arial"/>
              </a:rPr>
              <a:t>.</a:t>
            </a:r>
            <a:r>
              <a:rPr lang="en-US" sz="2000" dirty="0" smtClean="0">
                <a:solidFill>
                  <a:srgbClr val="333399"/>
                </a:solidFill>
                <a:latin typeface="Arial"/>
              </a:rPr>
              <a:t> </a:t>
            </a: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Croatia recognized the value of this action and participates in it from the beginning.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Expected outcomes are: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Deploy Open Science principles and identify Open Science best practices.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Deploy the core components and services of EOSC and federate existing data infrastructures in Europe, working towards the interoperability of research data.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Establish a monitoring mechanism to collect data and benchmark investments, policies, digital research outputs, open science skills and infrastructure capacities related to EOSC.</a:t>
            </a:r>
          </a:p>
        </p:txBody>
      </p:sp>
    </p:spTree>
    <p:extLst>
      <p:ext uri="{BB962C8B-B14F-4D97-AF65-F5344CB8AC3E}">
        <p14:creationId xmlns:p14="http://schemas.microsoft.com/office/powerpoint/2010/main" val="366501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819A4-40A1-5882-92A0-4F653ADE2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8</a:t>
            </a:fld>
            <a:endParaRPr lang="hr-HR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F2F274-9393-9397-9757-B168AB90F63A}"/>
              </a:ext>
            </a:extLst>
          </p:cNvPr>
          <p:cNvSpPr txBox="1">
            <a:spLocks/>
          </p:cNvSpPr>
          <p:nvPr/>
        </p:nvSpPr>
        <p:spPr>
          <a:xfrm>
            <a:off x="332411" y="1988969"/>
            <a:ext cx="9171761" cy="4233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>
                <a:solidFill>
                  <a:schemeClr val="accent2"/>
                </a:solidFill>
              </a:rPr>
              <a:t>One of basic principles for scientific activity.</a:t>
            </a:r>
          </a:p>
          <a:p>
            <a:pPr marL="0" indent="0" algn="just">
              <a:buFontTx/>
              <a:buNone/>
            </a:pPr>
            <a:endParaRPr lang="en-US" sz="2000" kern="0" dirty="0">
              <a:solidFill>
                <a:schemeClr val="accent2"/>
              </a:solidFill>
            </a:endParaRPr>
          </a:p>
          <a:p>
            <a:pPr algn="just"/>
            <a:r>
              <a:rPr lang="en-US" sz="2000" kern="0" dirty="0">
                <a:solidFill>
                  <a:schemeClr val="accent2"/>
                </a:solidFill>
              </a:rPr>
              <a:t>Scientific research based on:</a:t>
            </a:r>
          </a:p>
          <a:p>
            <a:pPr marL="914400" indent="-398463" algn="just"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chemeClr val="accent2"/>
                </a:solidFill>
              </a:rPr>
              <a:t>open and collaborative research process</a:t>
            </a:r>
          </a:p>
          <a:p>
            <a:pPr marL="914400" indent="-398463" algn="just"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chemeClr val="accent2"/>
                </a:solidFill>
              </a:rPr>
              <a:t>open access to all products</a:t>
            </a:r>
          </a:p>
          <a:p>
            <a:pPr marL="914400" indent="-398463" algn="just"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chemeClr val="accent2"/>
                </a:solidFill>
              </a:rPr>
              <a:t>research work (publications, research data, software) </a:t>
            </a:r>
          </a:p>
          <a:p>
            <a:pPr marL="914400" indent="-398463" algn="just">
              <a:buFont typeface="Wingdings" panose="05000000000000000000" pitchFamily="2" charset="2"/>
              <a:buChar char="Ø"/>
            </a:pPr>
            <a:r>
              <a:rPr lang="en-US" sz="2000" kern="0" dirty="0">
                <a:solidFill>
                  <a:schemeClr val="accent2"/>
                </a:solidFill>
              </a:rPr>
              <a:t>open and interoperable research infrastructure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kern="0" dirty="0">
              <a:solidFill>
                <a:schemeClr val="accent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accent2"/>
                </a:solidFill>
              </a:rPr>
              <a:t>Prescribes the obligation of depositing doctoral dissertations, and bachelor and masters level thesis into the institutional and national repositories.</a:t>
            </a:r>
          </a:p>
          <a:p>
            <a:pPr algn="just"/>
            <a:endParaRPr lang="hr-HR" sz="2000" i="1" kern="0" dirty="0">
              <a:solidFill>
                <a:schemeClr val="accent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538D98-1AFF-2794-75D7-C36FD793D5C2}"/>
              </a:ext>
            </a:extLst>
          </p:cNvPr>
          <p:cNvSpPr txBox="1">
            <a:spLocks/>
          </p:cNvSpPr>
          <p:nvPr/>
        </p:nvSpPr>
        <p:spPr>
          <a:xfrm>
            <a:off x="508000" y="1047405"/>
            <a:ext cx="10972800" cy="9415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Act on Scientific Activity and Higher Education</a:t>
            </a:r>
            <a:endParaRPr lang="hr-HR" sz="2800" kern="0" dirty="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67F545-141F-DB05-1DBD-7F91F12E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53" y="1788458"/>
            <a:ext cx="4890247" cy="30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E9C43-69BD-4F09-9EBD-FAFE847035EB}" type="slidenum">
              <a:rPr lang="hr-HR" altLang="en-US" smtClean="0"/>
              <a:pPr/>
              <a:t>9</a:t>
            </a:fld>
            <a:endParaRPr lang="hr-H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E2EE6-2BC7-BADD-BEDB-4277B262A26D}"/>
              </a:ext>
            </a:extLst>
          </p:cNvPr>
          <p:cNvSpPr txBox="1"/>
          <p:nvPr/>
        </p:nvSpPr>
        <p:spPr>
          <a:xfrm>
            <a:off x="842746" y="2667152"/>
            <a:ext cx="15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National Recovery and Resilience Plan</a:t>
            </a:r>
            <a:endParaRPr lang="hr-H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B836FB-B5A0-AE5C-F0DA-3DF9321B5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6966" y="4058424"/>
            <a:ext cx="3608195" cy="1082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FA500-D3C8-8279-F16D-1B8791E5F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965" y="1894280"/>
            <a:ext cx="3668757" cy="1384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3C5A1-5141-7619-C7F9-B6E1E1D7B2BA}"/>
              </a:ext>
            </a:extLst>
          </p:cNvPr>
          <p:cNvSpPr txBox="1"/>
          <p:nvPr/>
        </p:nvSpPr>
        <p:spPr>
          <a:xfrm>
            <a:off x="268483" y="2230765"/>
            <a:ext cx="838318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As part of the Project a new national Research Information System of the Republic of Croatia (</a:t>
            </a:r>
            <a:r>
              <a:rPr lang="en-US" sz="2000" dirty="0" err="1">
                <a:solidFill>
                  <a:srgbClr val="333399"/>
                </a:solidFill>
                <a:latin typeface="Arial"/>
              </a:rPr>
              <a:t>CroRIS</a:t>
            </a:r>
            <a:r>
              <a:rPr lang="en-US" sz="2000" dirty="0">
                <a:solidFill>
                  <a:srgbClr val="333399"/>
                </a:solidFill>
                <a:latin typeface="Arial"/>
              </a:rPr>
              <a:t>) was put into production that: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</a:rPr>
              <a:t>Provides comprehensive, complete and accurate information on all research in the Croatia.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srgbClr val="333399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Enables and promotes open science in a way that it enables visibility, transparency and public availability of research projects and achieved results.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Opens space for connecting research and science with the economy in the Croatia and globally.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B2427C-1DEA-122F-5FFD-7E33848F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080655"/>
            <a:ext cx="10972800" cy="665018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and Technology Foresight Project</a:t>
            </a:r>
            <a:endParaRPr lang="hr-H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148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1041</Words>
  <Application>Microsoft Office PowerPoint</Application>
  <PresentationFormat>Widescreen</PresentationFormat>
  <Paragraphs>150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Tahoma</vt:lpstr>
      <vt:lpstr>Times New Roman</vt:lpstr>
      <vt:lpstr>Wingdings</vt:lpstr>
      <vt:lpstr>Default Design</vt:lpstr>
      <vt:lpstr>PowerPoint Presentation</vt:lpstr>
      <vt:lpstr>Croatia’s open science overview</vt:lpstr>
      <vt:lpstr>Policy overview </vt:lpstr>
      <vt:lpstr>The National Development Strategy of the Republic of Croatia until 2030 </vt:lpstr>
      <vt:lpstr>The Organization for Economic Cooperation and Development (OECD) </vt:lpstr>
      <vt:lpstr>National Recovery and Resilience Plan </vt:lpstr>
      <vt:lpstr>European Research Area Policy Agenda</vt:lpstr>
      <vt:lpstr>PowerPoint Presentation</vt:lpstr>
      <vt:lpstr>Science and Technology Foresight Project</vt:lpstr>
      <vt:lpstr>PowerPoint Presentation</vt:lpstr>
      <vt:lpstr>National Infrastructure Development Roadmap of the Republic of Croatia 2023 - 2027</vt:lpstr>
      <vt:lpstr>PowerPoint Presentation</vt:lpstr>
      <vt:lpstr>PowerPoint Presentation</vt:lpstr>
      <vt:lpstr>PowerPoint Presentation</vt:lpstr>
      <vt:lpstr>PowerPoint Presentation</vt:lpstr>
    </vt:vector>
  </TitlesOfParts>
  <Company>MZT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azurirano 17-1-2018</dc:creator>
  <cp:lastModifiedBy>Jelena Ilić Dreven</cp:lastModifiedBy>
  <cp:revision>106</cp:revision>
  <dcterms:created xsi:type="dcterms:W3CDTF">2004-06-15T07:55:20Z</dcterms:created>
  <dcterms:modified xsi:type="dcterms:W3CDTF">2024-05-02T08:45:37Z</dcterms:modified>
</cp:coreProperties>
</file>