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3" r:id="rId3"/>
    <p:sldId id="264" r:id="rId4"/>
    <p:sldId id="265" r:id="rId5"/>
    <p:sldId id="266" r:id="rId6"/>
    <p:sldId id="268" r:id="rId7"/>
    <p:sldId id="271" r:id="rId8"/>
    <p:sldId id="272" r:id="rId9"/>
    <p:sldId id="274" r:id="rId10"/>
    <p:sldId id="276" r:id="rId11"/>
    <p:sldId id="277" r:id="rId12"/>
    <p:sldId id="278" r:id="rId13"/>
    <p:sldId id="280" r:id="rId14"/>
    <p:sldId id="281" r:id="rId15"/>
    <p:sldId id="282" r:id="rId16"/>
    <p:sldId id="288" r:id="rId17"/>
    <p:sldId id="283" r:id="rId18"/>
    <p:sldId id="287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9" r:id="rId28"/>
    <p:sldId id="302" r:id="rId29"/>
    <p:sldId id="303" r:id="rId30"/>
    <p:sldId id="304" r:id="rId31"/>
    <p:sldId id="305" r:id="rId32"/>
    <p:sldId id="306" r:id="rId33"/>
    <p:sldId id="310" r:id="rId34"/>
    <p:sldId id="308" r:id="rId35"/>
    <p:sldId id="309" r:id="rId36"/>
    <p:sldId id="257" r:id="rId37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216" d="100"/>
          <a:sy n="216" d="100"/>
        </p:scale>
        <p:origin x="24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3b1335f0a3b60df" providerId="LiveId" clId="{3E0E2980-BECB-440F-978F-19BB018F2352}"/>
    <pc:docChg chg="custSel modSld">
      <pc:chgData name="" userId="b3b1335f0a3b60df" providerId="LiveId" clId="{3E0E2980-BECB-440F-978F-19BB018F2352}" dt="2024-02-28T09:55:48.478" v="12" actId="20577"/>
      <pc:docMkLst>
        <pc:docMk/>
      </pc:docMkLst>
      <pc:sldChg chg="modSp">
        <pc:chgData name="" userId="b3b1335f0a3b60df" providerId="LiveId" clId="{3E0E2980-BECB-440F-978F-19BB018F2352}" dt="2024-02-28T09:55:48.478" v="12" actId="20577"/>
        <pc:sldMkLst>
          <pc:docMk/>
          <pc:sldMk cId="1148246538" sldId="256"/>
        </pc:sldMkLst>
        <pc:spChg chg="mod">
          <ac:chgData name="" userId="b3b1335f0a3b60df" providerId="LiveId" clId="{3E0E2980-BECB-440F-978F-19BB018F2352}" dt="2024-02-28T09:55:48.478" v="12" actId="20577"/>
          <ac:spMkLst>
            <pc:docMk/>
            <pc:sldMk cId="1148246538" sldId="256"/>
            <ac:spMk id="3" creationId="{217DE4A4-2088-44A2-B1C9-D662C0E940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creativecommons.org/licenses/by/4.0/deed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2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hko@mzo.hr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ko.srce.hr/regista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ko@mzo.hr" TargetMode="External"/><Relationship Id="rId2" Type="http://schemas.openxmlformats.org/officeDocument/2006/relationships/hyperlink" Target="https://hko.srce.hr/zahtjevi/prijav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HKO u kontekstu izmijenjenih propisa u visokom obrazovanju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Predavačica: Patricija Vengust, viša savjetnica</a:t>
            </a:r>
            <a:br>
              <a:rPr lang="hr-HR" dirty="0"/>
            </a:br>
            <a:r>
              <a:rPr lang="hr-HR" dirty="0"/>
              <a:t>		 Odjel za Hrvatski kvalifikacijski okvir</a:t>
            </a:r>
            <a:br>
              <a:rPr lang="hr-HR" dirty="0"/>
            </a:br>
            <a:r>
              <a:rPr lang="hr-HR" dirty="0"/>
              <a:t>		 Ministarstvo znanosti i obrazovanja 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8" y="514350"/>
            <a:ext cx="8488126" cy="3994150"/>
          </a:xfrm>
        </p:spPr>
      </p:pic>
    </p:spTree>
    <p:extLst>
      <p:ext uri="{BB962C8B-B14F-4D97-AF65-F5344CB8AC3E}">
        <p14:creationId xmlns:p14="http://schemas.microsoft.com/office/powerpoint/2010/main" val="245603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Mišljenja drugih zainteresiranih pravnih osoba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potencijalni izvoditelji programa kojim bi se stjecala kvalifikacija </a:t>
            </a:r>
          </a:p>
          <a:p>
            <a:r>
              <a:rPr lang="hr-HR" dirty="0"/>
              <a:t>obrasci za izradu pozitivnog/negativnog mišljenja nalaze se u Dodatku Smjernica </a:t>
            </a:r>
          </a:p>
          <a:p>
            <a:endParaRPr lang="hr-HR" dirty="0"/>
          </a:p>
          <a:p>
            <a:r>
              <a:rPr lang="hr-HR" dirty="0"/>
              <a:t>ako predlagatelj nije u mogućnosti dostaviti mišljenja, potrebno je dostaviti </a:t>
            </a:r>
            <a:r>
              <a:rPr lang="hr-HR" i="1" dirty="0"/>
              <a:t>Obrazloženje o nemogućnosti dostave mišljenja</a:t>
            </a:r>
          </a:p>
          <a:p>
            <a:pPr marL="0" indent="0">
              <a:buNone/>
            </a:pPr>
            <a:endParaRPr lang="hr-HR" i="1" dirty="0"/>
          </a:p>
          <a:p>
            <a:r>
              <a:rPr lang="hr-HR" dirty="0"/>
              <a:t>regulirane profesije – AZVO traži mišljenje i tijela državne uprave nadležnog za reguliranu profesiju 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389637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375047"/>
            <a:ext cx="7886700" cy="539353"/>
          </a:xfrm>
        </p:spPr>
        <p:txBody>
          <a:bodyPr/>
          <a:lstStyle/>
          <a:p>
            <a:r>
              <a:rPr lang="hr-HR" sz="2400" dirty="0"/>
              <a:t>B. OPIS STANDARDA KVALIFIKACIJE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6844"/>
            <a:ext cx="7886700" cy="3263504"/>
          </a:xfrm>
        </p:spPr>
        <p:txBody>
          <a:bodyPr/>
          <a:lstStyle/>
          <a:p>
            <a:r>
              <a:rPr lang="hr-HR" dirty="0"/>
              <a:t>odražava smisao kvalifikacije i jasno i transparentno sadržava što više informacija o karakteristikama kvalifikacije </a:t>
            </a:r>
          </a:p>
          <a:p>
            <a:endParaRPr lang="hr-HR" dirty="0"/>
          </a:p>
          <a:p>
            <a:r>
              <a:rPr lang="hr-HR" b="1" i="1" dirty="0"/>
              <a:t>Generički dio</a:t>
            </a:r>
            <a:r>
              <a:rPr lang="hr-HR" dirty="0"/>
              <a:t>: propisi u visokom obrazovanju (profil: sveučilišni; razina: </a:t>
            </a:r>
            <a:r>
              <a:rPr lang="hr-HR" dirty="0" err="1"/>
              <a:t>prvostupnik</a:t>
            </a:r>
            <a:r>
              <a:rPr lang="hr-HR" dirty="0"/>
              <a:t>; spol: </a:t>
            </a:r>
            <a:r>
              <a:rPr lang="hr-HR" dirty="0" err="1"/>
              <a:t>prvostupnik</a:t>
            </a:r>
            <a:r>
              <a:rPr lang="hr-HR" dirty="0"/>
              <a:t>/</a:t>
            </a:r>
            <a:r>
              <a:rPr lang="hr-HR" dirty="0" err="1"/>
              <a:t>ica</a:t>
            </a:r>
            <a:r>
              <a:rPr lang="hr-HR" dirty="0"/>
              <a:t>); Tablici 1.</a:t>
            </a:r>
          </a:p>
          <a:p>
            <a:r>
              <a:rPr lang="hr-HR" b="1" i="1" dirty="0"/>
              <a:t>Specifični dio</a:t>
            </a:r>
            <a:r>
              <a:rPr lang="hr-HR" dirty="0"/>
              <a:t>: disciplina ili više međusobno povezanih disciplina (naziv odražava ideju kvalifikacije) </a:t>
            </a:r>
          </a:p>
          <a:p>
            <a:endParaRPr lang="hr-HR" dirty="0"/>
          </a:p>
          <a:p>
            <a:r>
              <a:rPr lang="hr-HR" dirty="0"/>
              <a:t>Ne mogu postojati dva različita standarda istog naziva – provjeriti na javnim stranicama Registra HKO-a postoji li već standard kvalifikacije koji želite izraditi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51" y="737593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Prijedlog naziva standarda kvalifikacije</a:t>
            </a:r>
          </a:p>
        </p:txBody>
      </p:sp>
    </p:spTree>
    <p:extLst>
      <p:ext uri="{BB962C8B-B14F-4D97-AF65-F5344CB8AC3E}">
        <p14:creationId xmlns:p14="http://schemas.microsoft.com/office/powerpoint/2010/main" val="308365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25" y="138112"/>
            <a:ext cx="5698770" cy="4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8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Opravdanost uvođenja i uloga kvalifikacije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3364704"/>
          </a:xfrm>
        </p:spPr>
        <p:txBody>
          <a:bodyPr>
            <a:normAutofit/>
          </a:bodyPr>
          <a:lstStyle/>
          <a:p>
            <a:r>
              <a:rPr lang="hr-HR" dirty="0"/>
              <a:t>Navesti i obrazložiti jednu ili više uloga kvalifikacije za koju se predlaže standard </a:t>
            </a:r>
            <a:br>
              <a:rPr lang="hr-HR" dirty="0"/>
            </a:br>
            <a:r>
              <a:rPr lang="hr-HR" dirty="0"/>
              <a:t>(</a:t>
            </a:r>
            <a:r>
              <a:rPr lang="hr-HR" u="sng" dirty="0" err="1"/>
              <a:t>max</a:t>
            </a:r>
            <a:r>
              <a:rPr lang="hr-HR" u="sng" dirty="0"/>
              <a:t>. 1 kartica teksta</a:t>
            </a:r>
            <a:r>
              <a:rPr lang="hr-HR" dirty="0"/>
              <a:t>):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350" b="1" i="1" dirty="0"/>
              <a:t>Potrebe tržišta rada </a:t>
            </a:r>
            <a:br>
              <a:rPr lang="hr-HR" sz="1350" dirty="0"/>
            </a:br>
            <a:r>
              <a:rPr lang="hr-HR" sz="1350" dirty="0"/>
              <a:t> - poveznica sa standardom zanimanja</a:t>
            </a:r>
          </a:p>
          <a:p>
            <a:pPr marL="257168" lvl="1" indent="0">
              <a:buNone/>
            </a:pPr>
            <a:r>
              <a:rPr lang="hr-HR" sz="135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350" b="1" i="1" dirty="0"/>
              <a:t>Nastavak obrazovanja </a:t>
            </a:r>
            <a:br>
              <a:rPr lang="hr-HR" sz="1350" dirty="0"/>
            </a:br>
            <a:r>
              <a:rPr lang="hr-HR" sz="1350" dirty="0"/>
              <a:t>- naziv standarda kvalifikacije koje se stječu završetkom programa koji se mogu pohađati u nastavku obrazovanja (ako nije upisan u Registar HKO-a, upisuje se cjeloviti naziv odgovarajuće kvalifikacije ili samo razina i znanstveno područje)</a:t>
            </a:r>
          </a:p>
          <a:p>
            <a:pPr marL="257168" lvl="1" indent="0">
              <a:buNone/>
            </a:pPr>
            <a:endParaRPr lang="hr-HR" sz="135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350" b="1" i="1" dirty="0"/>
              <a:t>Potrebe pojedinca ili društva</a:t>
            </a:r>
            <a:br>
              <a:rPr lang="hr-HR" sz="1350" dirty="0"/>
            </a:br>
            <a:r>
              <a:rPr lang="hr-HR" sz="1350" dirty="0"/>
              <a:t>- objasniti na koji način pridonosi ispunjavanju drugih društvenih potreba ili potreba pojedinca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240483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859628"/>
          </a:xfrm>
        </p:spPr>
        <p:txBody>
          <a:bodyPr/>
          <a:lstStyle/>
          <a:p>
            <a:r>
              <a:rPr lang="hr-HR" dirty="0"/>
              <a:t>Sektor kojem pripada kvalifikacija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33476"/>
            <a:ext cx="7886700" cy="971550"/>
          </a:xfrm>
        </p:spPr>
        <p:txBody>
          <a:bodyPr/>
          <a:lstStyle/>
          <a:p>
            <a:r>
              <a:rPr lang="hr-HR" dirty="0"/>
              <a:t>sektori su utvrđeni Pravilnikom o Registru HKO-a (čl. 6.)</a:t>
            </a:r>
          </a:p>
          <a:p>
            <a:r>
              <a:rPr lang="hr-HR" dirty="0"/>
              <a:t>sektor koji najbolje odgovara sadržaju kvalifikacije </a:t>
            </a:r>
          </a:p>
          <a:p>
            <a:r>
              <a:rPr lang="hr-HR" dirty="0"/>
              <a:t>mogućnost odabira i više sektora (Drugi izbor)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105026"/>
            <a:ext cx="7886700" cy="859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Područje/polje uključujući i klasifikaciju ISCED </a:t>
            </a:r>
            <a:r>
              <a:rPr lang="hr-HR" dirty="0" err="1"/>
              <a:t>FoET</a:t>
            </a:r>
            <a:endParaRPr lang="hr-H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2800350"/>
            <a:ext cx="7886700" cy="144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prijedlog područja/polja kojem pripada kvalifikacija (pravilnik kojim se uređuju znanstvena i interdisciplinarna područja, polja i grane te umjetničko područje, polja i grane)</a:t>
            </a:r>
          </a:p>
          <a:p>
            <a:r>
              <a:rPr lang="hr-HR" dirty="0"/>
              <a:t>poveznica na ISCED </a:t>
            </a:r>
            <a:r>
              <a:rPr lang="hr-HR" dirty="0" err="1"/>
              <a:t>FoET</a:t>
            </a:r>
            <a:r>
              <a:rPr lang="hr-HR" dirty="0"/>
              <a:t> (međunarodna standardna klasifikacija obrazovanja: polja obrazovanja i osposobljavanja)</a:t>
            </a:r>
          </a:p>
        </p:txBody>
      </p:sp>
    </p:spTree>
    <p:extLst>
      <p:ext uri="{BB962C8B-B14F-4D97-AF65-F5344CB8AC3E}">
        <p14:creationId xmlns:p14="http://schemas.microsoft.com/office/powerpoint/2010/main" val="1548348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Klasa kvalifikacije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9644"/>
            <a:ext cx="7886700" cy="14216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i="1" dirty="0"/>
              <a:t>Cjelovita</a:t>
            </a:r>
            <a:r>
              <a:rPr lang="hr-HR" dirty="0"/>
              <a:t>: samostalno udovoljava uvjetima za pristupanje tržištu rada i/ili za nastavak obrazovanja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i="1" dirty="0"/>
              <a:t>Djelomična</a:t>
            </a:r>
            <a:r>
              <a:rPr lang="hr-HR" dirty="0"/>
              <a:t>: samostalno NE udovoljava uvjetima za pristupanje tržištu rada i/ili nastavku obrazovanja </a:t>
            </a:r>
            <a:br>
              <a:rPr lang="hr-HR" dirty="0"/>
            </a:br>
            <a:r>
              <a:rPr lang="hr-HR" dirty="0"/>
              <a:t>    =) moguće isključivo uz odgovarajuću cjelovitu kvalifikaciju ili 1 ili više drugih odgovarajućih</a:t>
            </a:r>
            <a:br>
              <a:rPr lang="hr-HR" dirty="0"/>
            </a:br>
            <a:r>
              <a:rPr lang="hr-HR" dirty="0"/>
              <a:t>        djelomičnih kvalifikacija </a:t>
            </a:r>
            <a:br>
              <a:rPr lang="hr-HR" dirty="0"/>
            </a:br>
            <a:r>
              <a:rPr lang="hr-HR" dirty="0"/>
              <a:t>    =) minimalno 10 ECTS bodova (najmanje 50% na razini odgovarajuće djelomične kvalifikacije)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0728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Vrsta cjelovite kvalifikacije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2826544"/>
            <a:ext cx="7886700" cy="1469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r-HR" b="1" i="1"/>
              <a:t>Kvalifikacije koje se stječu završetkom stručnih studija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/>
              <a:t>=) razina znanja i vještina koje omogućavaju obavljanje zanimanja i osposobljenost za neposredno uključivanje u radni proces te život i rad u promjenjivom društveno-kulturnom kontekstu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/>
              <a:t> </a:t>
            </a:r>
            <a:r>
              <a:rPr lang="hr-HR" b="1" i="1"/>
              <a:t>Kvalifikacije koje se stječu završetkom sveučilišnih studija</a:t>
            </a:r>
            <a:br>
              <a:rPr lang="hr-HR"/>
            </a:br>
            <a:r>
              <a:rPr lang="hr-HR"/>
              <a:t>=) osposobljenost za obavljanje poslova u područjima znanosti, umjetnosti i visokog obrazovanja, u poslovnom svijetu, javnom sektoru i društvu općenito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331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Prijedlog HKO razine kvalifikacije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990600"/>
            <a:ext cx="7886700" cy="1057275"/>
          </a:xfrm>
        </p:spPr>
        <p:txBody>
          <a:bodyPr/>
          <a:lstStyle/>
          <a:p>
            <a:r>
              <a:rPr lang="hr-HR" dirty="0"/>
              <a:t>numerička oznaka razine na kojoj se nalazi kvalifikacija u HKO-u </a:t>
            </a:r>
            <a:br>
              <a:rPr lang="hr-HR" dirty="0"/>
            </a:br>
            <a:r>
              <a:rPr lang="hr-HR" dirty="0"/>
              <a:t>(samo jedna numerička oznaka sukladno čl. 7. Zakona o HKO-u)</a:t>
            </a:r>
          </a:p>
          <a:p>
            <a:r>
              <a:rPr lang="hr-HR" dirty="0"/>
              <a:t>pojedinačnim SIU dodjeljuju se također razine HKO-a (bez </a:t>
            </a:r>
            <a:r>
              <a:rPr lang="hr-HR" dirty="0" err="1"/>
              <a:t>podrazina</a:t>
            </a:r>
            <a:r>
              <a:rPr lang="hr-HR" dirty="0"/>
              <a:t>) te je potrebno provjeriti odgovara li predložena razina SK propisanim zahtjevima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177045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/>
              <a:t>D</a:t>
            </a:r>
            <a:r>
              <a:rPr lang="en-US"/>
              <a:t>jelomične kvalifikacije i njihovo pridruživanje razinama </a:t>
            </a:r>
            <a:br>
              <a:rPr lang="hr-HR"/>
            </a:br>
            <a:r>
              <a:rPr lang="en-US"/>
              <a:t>HKO-a</a:t>
            </a:r>
            <a:endParaRPr lang="hr-H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2645569"/>
            <a:ext cx="7886700" cy="1650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6</a:t>
            </a:r>
            <a:r>
              <a:rPr lang="en-US"/>
              <a:t> razina djelomičnih kvalifikacija: 2; 3; 4; 5; 6; 7</a:t>
            </a:r>
            <a:endParaRPr lang="hr-HR"/>
          </a:p>
          <a:p>
            <a:r>
              <a:rPr lang="hr-HR"/>
              <a:t>u</a:t>
            </a:r>
            <a:r>
              <a:rPr lang="en-US"/>
              <a:t>vjet za stjecanje djelomičnih kvalifikacija</a:t>
            </a:r>
            <a:r>
              <a:rPr lang="hr-HR"/>
              <a:t>:</a:t>
            </a:r>
            <a:r>
              <a:rPr lang="en-US"/>
              <a:t> </a:t>
            </a:r>
            <a:r>
              <a:rPr lang="en-US" b="1"/>
              <a:t>min</a:t>
            </a:r>
            <a:r>
              <a:rPr lang="hr-HR" b="1"/>
              <a:t>.</a:t>
            </a:r>
            <a:r>
              <a:rPr lang="en-US" b="1"/>
              <a:t> 10 odgovarajućih ECTS bodova</a:t>
            </a:r>
            <a:r>
              <a:rPr lang="hr-HR" b="1"/>
              <a:t> </a:t>
            </a:r>
            <a:br>
              <a:rPr lang="hr-HR"/>
            </a:br>
            <a:r>
              <a:rPr lang="hr-HR"/>
              <a:t>(o</a:t>
            </a:r>
            <a:r>
              <a:rPr lang="en-US"/>
              <a:t>d kojih je najmanje 50 % na razini odgovarajuće djelomične kvalifikacije</a:t>
            </a:r>
            <a:r>
              <a:rPr lang="hr-HR"/>
              <a:t>)</a:t>
            </a:r>
          </a:p>
          <a:p>
            <a:r>
              <a:rPr lang="hr-HR"/>
              <a:t>u</a:t>
            </a:r>
            <a:r>
              <a:rPr lang="en-US"/>
              <a:t>vjet pristupanja djelomičnim kvalifikacijama</a:t>
            </a:r>
            <a:r>
              <a:rPr lang="hr-HR"/>
              <a:t>: </a:t>
            </a:r>
          </a:p>
          <a:p>
            <a:pPr marR="3175" lvl="1" algn="just" fontAlgn="base">
              <a:lnSpc>
                <a:spcPct val="107000"/>
              </a:lnSpc>
              <a:spcBef>
                <a:spcPts val="0"/>
              </a:spcBef>
              <a:spcAft>
                <a:spcPts val="79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1350"/>
              <a:t>razini 5 posjedovanje cjelovite kvalifikacije na razini 4.1. </a:t>
            </a:r>
            <a:endParaRPr lang="hr-HR" sz="1350"/>
          </a:p>
          <a:p>
            <a:pPr marR="3175" lvl="1" algn="just" fontAlgn="base">
              <a:lnSpc>
                <a:spcPct val="107000"/>
              </a:lnSpc>
              <a:spcBef>
                <a:spcPts val="0"/>
              </a:spcBef>
              <a:spcAft>
                <a:spcPts val="79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1350"/>
              <a:t>razinama 6 i 7 posjedovanje cjelovite kvalifikacije na razini 4.2 ili više</a:t>
            </a:r>
            <a:endParaRPr lang="hr-HR" sz="1350"/>
          </a:p>
          <a:p>
            <a:pPr marL="257168" marR="3175" lvl="1" indent="0" algn="just" fontAlgn="base">
              <a:lnSpc>
                <a:spcPct val="107000"/>
              </a:lnSpc>
              <a:spcBef>
                <a:spcPts val="0"/>
              </a:spcBef>
              <a:spcAft>
                <a:spcPts val="79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hr-HR" sz="1350" dirty="0"/>
          </a:p>
        </p:txBody>
      </p:sp>
    </p:spTree>
    <p:extLst>
      <p:ext uri="{BB962C8B-B14F-4D97-AF65-F5344CB8AC3E}">
        <p14:creationId xmlns:p14="http://schemas.microsoft.com/office/powerpoint/2010/main" val="1136869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Prijedlog minimalnog obujma kvalifikacije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prosječno ukupno utrošeno vrijeme potrebno za stjecanje te kvalifikacije (čl. 5. ZHKO) koje se iskazuje u ECTS bodovima</a:t>
            </a:r>
          </a:p>
          <a:p>
            <a:endParaRPr lang="hr-HR" dirty="0"/>
          </a:p>
          <a:p>
            <a:pPr algn="ctr"/>
            <a:r>
              <a:rPr lang="hr-HR" b="1" dirty="0"/>
              <a:t>1 ECTS bod = 30 sati </a:t>
            </a:r>
            <a:r>
              <a:rPr lang="hr-HR" dirty="0"/>
              <a:t>procijenjenog prosječno utrošenog studentskog rada pri ostvarivanju ishoda učenja </a:t>
            </a:r>
          </a:p>
          <a:p>
            <a:pPr algn="ctr"/>
            <a:endParaRPr lang="hr-HR" dirty="0"/>
          </a:p>
          <a:p>
            <a:r>
              <a:rPr lang="hr-HR" dirty="0"/>
              <a:t>u skladu s čl. 7. Zakona o HKO-u i sa Zakonom o visokom obrazovanju i znanstvenoj djelatnosti</a:t>
            </a:r>
          </a:p>
          <a:p>
            <a:r>
              <a:rPr lang="hr-HR" dirty="0"/>
              <a:t>minimalan broj bodova nužan za stjecanje predložene kvalifikacije</a:t>
            </a:r>
          </a:p>
          <a:p>
            <a:endParaRPr lang="hr-HR" dirty="0"/>
          </a:p>
          <a:p>
            <a:r>
              <a:rPr lang="hr-HR" dirty="0"/>
              <a:t>Standard kvalifikacije predstavlja zajednički minimum za sve obrazovne i studijske programe koji se s njime usklađuju, stoga </a:t>
            </a:r>
            <a:r>
              <a:rPr lang="hr-HR" b="1" dirty="0"/>
              <a:t>zbroj bodova obveznih i neobveznih skupova ishoda učenja ne može biti manji od ukupnog broja bodova tog standarda kvalifikacije.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398757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skupova ishoda učenja (SIU)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b="1" dirty="0"/>
              <a:t>postojeći</a:t>
            </a:r>
            <a:r>
              <a:rPr lang="hr-HR" dirty="0"/>
              <a:t>: već upisani SIU u Registar HKO-a a koji se automatski i u cijelosti preuzimaju iz</a:t>
            </a:r>
            <a:br>
              <a:rPr lang="hr-HR" dirty="0"/>
            </a:br>
            <a:r>
              <a:rPr lang="hr-HR" dirty="0"/>
              <a:t>                   padajućeg izbornika (nisu moguće izmjene)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b="1" dirty="0"/>
              <a:t>novi</a:t>
            </a:r>
            <a:r>
              <a:rPr lang="hr-HR" dirty="0"/>
              <a:t>: upisuje se prijedlog novog SIU </a:t>
            </a:r>
          </a:p>
          <a:p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b="1" dirty="0"/>
              <a:t> obvezni SIU</a:t>
            </a:r>
            <a:r>
              <a:rPr lang="hr-HR" dirty="0"/>
              <a:t>: SIU koje svi obrazovni programi koji se povezuju s tim standardom moraju</a:t>
            </a:r>
            <a:br>
              <a:rPr lang="hr-HR" dirty="0"/>
            </a:br>
            <a:r>
              <a:rPr lang="hr-HR" dirty="0"/>
              <a:t>                         sadržavati kao obvezne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b="1" dirty="0"/>
              <a:t>neobvezni SIU</a:t>
            </a:r>
            <a:r>
              <a:rPr lang="hr-HR" dirty="0"/>
              <a:t>: SIU koje izvoditelji programa kojim se stječe ta kvalifikacija mogu izabrati kao</a:t>
            </a:r>
            <a:br>
              <a:rPr lang="hr-HR" dirty="0"/>
            </a:br>
            <a:r>
              <a:rPr lang="hr-HR" dirty="0"/>
              <a:t>                             obvezne ili kao izborne za polaznike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najmanje 50% ukupnog broja ECTS-a (minimalni obujam kvalifikacije) čine ECTS-i koji proizlaze iz obveznih SIU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314116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kvalifikacijski okvir (HKO)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instrument je uređenja sustava kvalifikacija u Republici Hrvatskoj koji osigurava jasnoću, pristupanje stjecanju, utemeljeno stjecanje, prohodnost i kvalitetu kvalifikacija.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omogućuje povezivanje razina kvalifikacija u Republici Hrvatskoj s razinama kvalifikacija EQF-a i QF-EHEA te posredno s razinama kvalifikacija kvalifikacijskih okvira u drugim zemljama.</a:t>
            </a:r>
          </a:p>
          <a:p>
            <a:endParaRPr lang="hr-H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423932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 za pristupanje stjecanju kvalifikacije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podaci o razini kvalifikacije koju je potrebno imati da bi se pristupilo stjecanju kvalifikacija za koju se predlaže standard</a:t>
            </a:r>
          </a:p>
          <a:p>
            <a:endParaRPr lang="hr-HR" dirty="0"/>
          </a:p>
          <a:p>
            <a:r>
              <a:rPr lang="hr-HR" dirty="0"/>
              <a:t>uvjeti su propisani čl. 7. Zakona o HKO-u</a:t>
            </a:r>
          </a:p>
          <a:p>
            <a:endParaRPr lang="hr-HR" dirty="0"/>
          </a:p>
          <a:p>
            <a:r>
              <a:rPr lang="hr-HR" dirty="0"/>
              <a:t>moguće je propisati i dodatne uvjete u smislu prihvatljivih profila (npr. cjelovita kvalifikacija na razini 6.sv, sveučilišni </a:t>
            </a:r>
            <a:r>
              <a:rPr lang="hr-HR" dirty="0" err="1"/>
              <a:t>prvostupnik</a:t>
            </a:r>
            <a:r>
              <a:rPr lang="hr-HR" dirty="0"/>
              <a:t> strojarstva)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3565436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584" y="161925"/>
            <a:ext cx="4329315" cy="48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 za stjecanje kvalifikacije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obvezni (</a:t>
            </a:r>
            <a:r>
              <a:rPr lang="hr-HR" b="1" dirty="0"/>
              <a:t>MINIMALNI</a:t>
            </a:r>
            <a:r>
              <a:rPr lang="hr-HR" dirty="0"/>
              <a:t>) uvjeti koji proizlaze iz važećih propisa te specifični uvjeti koji postoje za tu kvalifikaciju</a:t>
            </a:r>
            <a:br>
              <a:rPr lang="hr-HR" dirty="0"/>
            </a:br>
            <a:r>
              <a:rPr lang="hr-HR" dirty="0"/>
              <a:t>  =) završni radovi, položeni specifični ispiti/završni ispit</a:t>
            </a:r>
          </a:p>
          <a:p>
            <a:r>
              <a:rPr lang="hr-HR" dirty="0"/>
              <a:t>BITNO! Visoko učilište može propisati i dodatne uvjete za stjecanje kvalifikacije svojim internim propisima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2580188"/>
            <a:ext cx="66770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15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50" y="117475"/>
            <a:ext cx="4313499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47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Prijedlog datuma revizije standarda kvalifikacije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prijedlog datuma do kojeg bi se standard kvalifikacije trebao revidirati, a posljedično i programi koji se naslanjaju na standard kvalifikacije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1258803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C. PRIJEDLOG SKUPA ISHODA UČENJA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179115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C. PRIJEDLOG SIU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724742"/>
          </a:xfrm>
        </p:spPr>
        <p:txBody>
          <a:bodyPr/>
          <a:lstStyle/>
          <a:p>
            <a:r>
              <a:rPr lang="hr-HR" dirty="0"/>
              <a:t>preporuka: </a:t>
            </a:r>
            <a:br>
              <a:rPr lang="hr-HR" dirty="0"/>
            </a:br>
            <a:r>
              <a:rPr lang="hr-HR" dirty="0"/>
              <a:t>- najmanje polovica SIU da su obvezni SIU</a:t>
            </a:r>
            <a:br>
              <a:rPr lang="hr-HR" dirty="0"/>
            </a:br>
            <a:r>
              <a:rPr lang="hr-HR" dirty="0"/>
              <a:t>- ako se radi o kvalifikaciji manjeg obujma, preporuka je ne prekoračiti broj od 10 SIU 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71901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Elementi prijedloga SIU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9283" y="2443761"/>
            <a:ext cx="7886700" cy="1922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Naziv prijedloga SIU</a:t>
            </a:r>
          </a:p>
          <a:p>
            <a:r>
              <a:rPr lang="hr-HR" dirty="0"/>
              <a:t>Razina SIU prema HKO-u </a:t>
            </a:r>
          </a:p>
          <a:p>
            <a:r>
              <a:rPr lang="hr-HR" dirty="0"/>
              <a:t>Prijedlog obujma SIU</a:t>
            </a:r>
          </a:p>
          <a:p>
            <a:r>
              <a:rPr lang="hr-HR" dirty="0"/>
              <a:t>Popis ishoda učenja </a:t>
            </a:r>
          </a:p>
          <a:p>
            <a:r>
              <a:rPr lang="hr-HR" dirty="0"/>
              <a:t>Uvjeti za pristupanje stjecanju SIU</a:t>
            </a:r>
          </a:p>
          <a:p>
            <a:r>
              <a:rPr lang="hr-HR" dirty="0"/>
              <a:t>Materijalni i kadrovski uvjeti potrebni za stjecanje/vrednovanje SIU</a:t>
            </a:r>
          </a:p>
          <a:p>
            <a:r>
              <a:rPr lang="hr-HR" dirty="0"/>
              <a:t>Postupak i primjer vrednovanja SIU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1348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20349"/>
          </a:xfrm>
        </p:spPr>
        <p:txBody>
          <a:bodyPr/>
          <a:lstStyle/>
          <a:p>
            <a:r>
              <a:rPr lang="hr-HR" dirty="0"/>
              <a:t>Naziv SIU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2050"/>
            <a:ext cx="7886700" cy="478631"/>
          </a:xfrm>
        </p:spPr>
        <p:txBody>
          <a:bodyPr/>
          <a:lstStyle/>
          <a:p>
            <a:r>
              <a:rPr lang="hr-HR" dirty="0"/>
              <a:t>odražava sadržaj povezanih ishoda učenja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1608534"/>
            <a:ext cx="7886700" cy="632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Razina koju SIU ima u HKO-u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2257431"/>
            <a:ext cx="7886700" cy="16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numerička oznaka razine: 5, 6, 7, 8</a:t>
            </a:r>
          </a:p>
          <a:p>
            <a:r>
              <a:rPr lang="hr-HR" dirty="0" err="1"/>
              <a:t>opisnice</a:t>
            </a:r>
            <a:r>
              <a:rPr lang="hr-HR" dirty="0"/>
              <a:t> predstavljaju minimalne uvjete za smještanje SIU na pripadajuće razine HKO-a </a:t>
            </a:r>
            <a:br>
              <a:rPr lang="hr-HR" dirty="0"/>
            </a:br>
            <a:r>
              <a:rPr lang="hr-HR" dirty="0"/>
              <a:t>(dostupne u Dodatku A Zakona o HKO-u)</a:t>
            </a:r>
          </a:p>
          <a:p>
            <a:r>
              <a:rPr lang="hr-HR" dirty="0"/>
              <a:t>više razine SIU uključuju niže razine u odgovarajućem profilu </a:t>
            </a:r>
          </a:p>
          <a:p>
            <a:r>
              <a:rPr lang="hr-HR" dirty="0"/>
              <a:t>određuje se na način da se sagleda skup u cjelini, obrazovno područje kojem pripada, specifičan kontekst te način provjere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5977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Prijedlog obujma SIU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obujam označava prosječno ukupno utrošeno vrijeme koje je potrebno za stjecanje SIU, a iskazuje se u  ECTS bodovi</a:t>
            </a:r>
          </a:p>
          <a:p>
            <a:endParaRPr lang="hr-HR" dirty="0"/>
          </a:p>
          <a:p>
            <a:r>
              <a:rPr lang="hr-HR" b="1" dirty="0"/>
              <a:t>1 ECTS bod = 30 sati </a:t>
            </a:r>
            <a:r>
              <a:rPr lang="hr-HR" dirty="0"/>
              <a:t>procijenjenog prosječno utrošenog studentskog rada pri ostvarivanju ishoda učenja</a:t>
            </a:r>
          </a:p>
          <a:p>
            <a:endParaRPr lang="hr-HR" dirty="0"/>
          </a:p>
          <a:p>
            <a:r>
              <a:rPr lang="hr-HR" dirty="0"/>
              <a:t>raspon: 1 – 10 ECTS bodova (minimalno 1 ECTS bod)</a:t>
            </a:r>
          </a:p>
          <a:p>
            <a:endParaRPr lang="hr-HR" dirty="0"/>
          </a:p>
          <a:p>
            <a:r>
              <a:rPr lang="hr-HR" dirty="0"/>
              <a:t>izražava se kao cijeli broj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4164629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ishoda 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62050"/>
            <a:ext cx="7886700" cy="3470673"/>
          </a:xfrm>
        </p:spPr>
        <p:txBody>
          <a:bodyPr>
            <a:normAutofit/>
          </a:bodyPr>
          <a:lstStyle/>
          <a:p>
            <a:r>
              <a:rPr lang="hr-HR" dirty="0"/>
              <a:t>pojedinačni SIU:  2 – </a:t>
            </a:r>
            <a:r>
              <a:rPr lang="hr-HR" dirty="0" err="1"/>
              <a:t>maks</a:t>
            </a:r>
            <a:r>
              <a:rPr lang="hr-HR" dirty="0"/>
              <a:t>. 5 ishoda učenja </a:t>
            </a:r>
            <a:br>
              <a:rPr lang="hr-HR" dirty="0"/>
            </a:br>
            <a:r>
              <a:rPr lang="hr-HR" dirty="0"/>
              <a:t> =) logična cjelina te su povezani međusobno i s nazivom skupa</a:t>
            </a:r>
          </a:p>
          <a:p>
            <a:r>
              <a:rPr lang="hr-HR" dirty="0"/>
              <a:t>odgovaraju </a:t>
            </a:r>
            <a:r>
              <a:rPr lang="hr-HR" dirty="0" err="1"/>
              <a:t>opisnicama</a:t>
            </a:r>
            <a:r>
              <a:rPr lang="hr-HR" dirty="0"/>
              <a:t> ishoda učenja iz Dodatka A Zakona o HKO-u</a:t>
            </a:r>
          </a:p>
          <a:p>
            <a:endParaRPr lang="hr-HR" dirty="0"/>
          </a:p>
          <a:p>
            <a:r>
              <a:rPr lang="hr-HR" dirty="0"/>
              <a:t>jasno navesti što polaznik mora znati ili moći napraviti da bi se smatrao kompetentnim nakon provedenog vrednovanja postignuća</a:t>
            </a:r>
          </a:p>
          <a:p>
            <a:r>
              <a:rPr lang="hr-HR" dirty="0"/>
              <a:t>njihovo spajanje u skup omogućuje jasno prepoznavanje postignuća u učenju za koje će polaznik dobiti bodove na odgovarajućoj razini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ishodi učenja više razine podrazumijevanju i u sebi uključuju ishode učenja niže razine koje stoga nije potrebno zapisivati </a:t>
            </a:r>
          </a:p>
          <a:p>
            <a:r>
              <a:rPr lang="hr-HR" dirty="0"/>
              <a:t>standard kvalifikacije i pripadajući skupovi ishoda učenja povezuju se i s odgovarajućim standardom zanimanja i skupovima kompetencija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204757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Osnovni elementi HKO-a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75" y="476250"/>
            <a:ext cx="6067427" cy="4156473"/>
          </a:xfrm>
        </p:spPr>
        <p:txBody>
          <a:bodyPr>
            <a:normAutofit/>
          </a:bodyPr>
          <a:lstStyle/>
          <a:p>
            <a:endParaRPr lang="hr-HR" b="1" i="1" dirty="0"/>
          </a:p>
          <a:p>
            <a:pPr marL="0" indent="0">
              <a:buNone/>
            </a:pPr>
            <a:br>
              <a:rPr lang="hr-HR" b="1" i="1" dirty="0"/>
            </a:br>
            <a:endParaRPr lang="hr-HR" b="1" i="1" dirty="0"/>
          </a:p>
          <a:p>
            <a:r>
              <a:rPr lang="hr-HR" b="1" i="1" dirty="0"/>
              <a:t>Standard zanimanja </a:t>
            </a:r>
            <a:r>
              <a:rPr lang="hr-HR" dirty="0"/>
              <a:t>je popis svih poslova koje pojedinac obavlja u određenom zanimanju i popis kompetencija potrebnih za njihovo uspješno obavljanje.</a:t>
            </a:r>
          </a:p>
          <a:p>
            <a:r>
              <a:rPr lang="hr-HR" b="1" i="1" dirty="0"/>
              <a:t>Kompetencije</a:t>
            </a:r>
            <a:r>
              <a:rPr lang="hr-HR" dirty="0"/>
              <a:t> su znanja i vještine te pripadajuća samostalnost i odgovornost. </a:t>
            </a:r>
          </a:p>
          <a:p>
            <a:r>
              <a:rPr lang="hr-HR" b="1" i="1" dirty="0"/>
              <a:t>Standard kvalifikacije </a:t>
            </a:r>
            <a:r>
              <a:rPr lang="hr-HR" dirty="0"/>
              <a:t>je sadržaj i struktura određene kvalifikacije. Uključuje sve podatke koji su potrebni za određivanje razine, obujma i profila kvalifikacije te podatke koji su potrebni za osiguravanje i unapređenje kvalitete standarda kvalifikacije. Standard kvalifikacije može biti cjelovit ili djelomičan.</a:t>
            </a:r>
          </a:p>
          <a:p>
            <a:r>
              <a:rPr lang="hr-HR" b="1" i="1" dirty="0"/>
              <a:t>Ishod učenja </a:t>
            </a:r>
            <a:r>
              <a:rPr lang="hr-HR" dirty="0"/>
              <a:t>su kompetencije koje je osoba stekla učenjem i dokazala nakon postupka učenja. </a:t>
            </a:r>
          </a:p>
          <a:p>
            <a:r>
              <a:rPr lang="hr-HR" b="1" i="1" dirty="0"/>
              <a:t>Skup ishoda učenja </a:t>
            </a:r>
            <a:r>
              <a:rPr lang="hr-HR" dirty="0"/>
              <a:t>najmanji je cjelovit skup povezanih ishoda učenja određene razine, obujma i profila.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5824" y="1109893"/>
            <a:ext cx="1438275" cy="8355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Standard zanimanja</a:t>
            </a:r>
            <a:br>
              <a:rPr lang="hr-HR" dirty="0"/>
            </a:br>
            <a:r>
              <a:rPr lang="hr-HR" dirty="0"/>
              <a:t>(MROSP)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85824" y="2348808"/>
            <a:ext cx="1438275" cy="6375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Standard kvalifikacije</a:t>
            </a:r>
            <a:br>
              <a:rPr lang="hr-HR" dirty="0"/>
            </a:br>
            <a:r>
              <a:rPr lang="hr-HR" dirty="0"/>
              <a:t>(AZVO)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0094" y="3599757"/>
            <a:ext cx="1700212" cy="5938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Obrazovni/studijski program</a:t>
            </a:r>
          </a:p>
        </p:txBody>
      </p:sp>
      <p:sp>
        <p:nvSpPr>
          <p:cNvPr id="9" name="Down Arrow 8"/>
          <p:cNvSpPr/>
          <p:nvPr/>
        </p:nvSpPr>
        <p:spPr>
          <a:xfrm>
            <a:off x="1428750" y="1999509"/>
            <a:ext cx="342900" cy="29527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Down Arrow 9"/>
          <p:cNvSpPr/>
          <p:nvPr/>
        </p:nvSpPr>
        <p:spPr>
          <a:xfrm>
            <a:off x="1428750" y="3199064"/>
            <a:ext cx="342900" cy="29527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602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 za pristupanje stjecanju SIU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moguće je navesti SIU koji čine preduvjet za pristupanje stjecanju pojedinom SIU ili neke druge uvjete </a:t>
            </a:r>
          </a:p>
          <a:p>
            <a:r>
              <a:rPr lang="hr-HR" dirty="0"/>
              <a:t>ako nema posebnih uvjeta, navodi se da su uvjeti jednaki uvjetima za pristupanje stjecanju kvalifikacije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2513943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Materijalni i kadrovski uvjeti potrebni za stjecanje/vrednovanje SIU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91873"/>
            <a:ext cx="7886700" cy="3440850"/>
          </a:xfrm>
        </p:spPr>
        <p:txBody>
          <a:bodyPr>
            <a:normAutofit/>
          </a:bodyPr>
          <a:lstStyle/>
          <a:p>
            <a:r>
              <a:rPr lang="hr-HR" dirty="0"/>
              <a:t>sukladni propisima kojima se uređuje visoko obrazovanje i znanstvena djelatnost i osiguravanje kvalitete u znanosti i visokom obrazovanju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materijalni uvjeti </a:t>
            </a:r>
            <a:r>
              <a:rPr lang="hr-HR" dirty="0"/>
              <a:t>odnose se na prostor i opremu.</a:t>
            </a:r>
          </a:p>
          <a:p>
            <a:r>
              <a:rPr lang="hr-HR" b="1" dirty="0"/>
              <a:t>kadrovski uvjeti</a:t>
            </a:r>
            <a:r>
              <a:rPr lang="hr-HR" dirty="0"/>
              <a:t>: izbor na znanstveno-nastavno, umjetničko-nastavno, znanstveno i nastavno</a:t>
            </a:r>
          </a:p>
          <a:p>
            <a:pPr marL="1543011" lvl="6" indent="0">
              <a:buNone/>
            </a:pPr>
            <a:r>
              <a:rPr lang="hr-HR" sz="1350" dirty="0"/>
              <a:t>radno mjesto + (neobvezujuću) preporuku odgovarajućeg stupnja obrazovanja u</a:t>
            </a:r>
          </a:p>
          <a:p>
            <a:pPr marL="1543011" lvl="6" indent="0">
              <a:buNone/>
            </a:pPr>
            <a:r>
              <a:rPr lang="hr-HR" sz="1350" dirty="0"/>
              <a:t>znanstvenom odnosno umjetničkom području i polju za to radno mjesto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ako se SIU može stjecati </a:t>
            </a:r>
            <a:r>
              <a:rPr lang="hr-HR" b="1" i="1" dirty="0"/>
              <a:t>neformalnim i </a:t>
            </a:r>
            <a:r>
              <a:rPr lang="hr-HR" b="1" i="1" dirty="0" err="1"/>
              <a:t>informalnim</a:t>
            </a:r>
            <a:r>
              <a:rPr lang="hr-HR" b="1" i="1" dirty="0"/>
              <a:t> putem</a:t>
            </a:r>
            <a:r>
              <a:rPr lang="hr-HR" dirty="0"/>
              <a:t>, ne treba navoditi nikakve uvjete. </a:t>
            </a:r>
          </a:p>
          <a:p>
            <a:pPr marL="0" indent="0">
              <a:buNone/>
            </a:pPr>
            <a:r>
              <a:rPr lang="hr-HR" dirty="0"/>
              <a:t>   =) učenje neformalnim putem: mogu se navesti i uvjeti ako predlagatelj/povjerenstvo vidi potrebu</a:t>
            </a:r>
            <a:br>
              <a:rPr lang="hr-HR" dirty="0"/>
            </a:br>
            <a:r>
              <a:rPr lang="hr-HR" dirty="0"/>
              <a:t>   =) učenje </a:t>
            </a:r>
            <a:r>
              <a:rPr lang="hr-HR" dirty="0" err="1"/>
              <a:t>informalnim</a:t>
            </a:r>
            <a:r>
              <a:rPr lang="hr-HR" dirty="0"/>
              <a:t> putem: ne odvija se u organiziranim uvjetima (nema potrebe)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387586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Materijalni i kadrovski uvjeti potrebni za vrednovanje SIU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65749"/>
            <a:ext cx="7886700" cy="1163101"/>
          </a:xfrm>
        </p:spPr>
        <p:txBody>
          <a:bodyPr/>
          <a:lstStyle/>
          <a:p>
            <a:r>
              <a:rPr lang="hr-HR" dirty="0"/>
              <a:t>upisuju se samo ako se razlikuju od uvjeta za stjecanje SIU</a:t>
            </a:r>
          </a:p>
          <a:p>
            <a:r>
              <a:rPr lang="hr-HR" dirty="0"/>
              <a:t>ako se ne razlikuju, potrebno je napisati da su materijalni i kadrovski uvjeti potrebni za vrednovanje SIU istovjetni materijalnim i kadrovskim uvjetima potrebnima za stjecanje SIU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200679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Postupak i primjer vrednovanja skupa ishoda učenja</a:t>
            </a:r>
            <a:endParaRPr lang="hr-H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1" y="2793651"/>
            <a:ext cx="7886700" cy="109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navesti moguće postupke vrednovanja SIU koji će se potkrijepiti i primjerom </a:t>
            </a:r>
            <a:br>
              <a:rPr lang="hr-HR" dirty="0"/>
            </a:br>
            <a:r>
              <a:rPr lang="hr-HR" dirty="0"/>
              <a:t>(npr. pisana/usmena provjera/esej/seminar + navesti primjer zadatka)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2680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686195"/>
          </a:xfrm>
        </p:spPr>
        <p:txBody>
          <a:bodyPr/>
          <a:lstStyle/>
          <a:p>
            <a:r>
              <a:rPr lang="hr-HR" dirty="0"/>
              <a:t>Povezivanje SK sa SZ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864394"/>
            <a:ext cx="7886700" cy="3263504"/>
          </a:xfrm>
        </p:spPr>
        <p:txBody>
          <a:bodyPr/>
          <a:lstStyle/>
          <a:p>
            <a:r>
              <a:rPr lang="hr-HR" dirty="0"/>
              <a:t>Provodi se elektronički putem aplikacije Zahtjevi </a:t>
            </a:r>
          </a:p>
          <a:p>
            <a:r>
              <a:rPr lang="hr-HR" dirty="0"/>
              <a:t>U tablici na kraju zahtjeva potrebno je spojiti SKOMP s upisanim SIU 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08" y="1492424"/>
            <a:ext cx="5979885" cy="35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17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Izrada pojedinačnog zahtjeva za upis SIU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1934523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011563"/>
            <a:ext cx="7886700" cy="994172"/>
          </a:xfrm>
        </p:spPr>
        <p:txBody>
          <a:bodyPr/>
          <a:lstStyle/>
          <a:p>
            <a:r>
              <a:rPr lang="hr-HR" dirty="0"/>
              <a:t>Ostali podaci za samostalan SIU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83012"/>
            <a:ext cx="7886700" cy="1355526"/>
          </a:xfrm>
        </p:spPr>
        <p:txBody>
          <a:bodyPr/>
          <a:lstStyle/>
          <a:p>
            <a:r>
              <a:rPr lang="hr-HR" dirty="0"/>
              <a:t>obrazac HKO_SIU_VO koji se popunjava u elektroničkom obliku putem aplikacije Zahtjevi</a:t>
            </a:r>
          </a:p>
          <a:p>
            <a:endParaRPr lang="hr-HR" dirty="0"/>
          </a:p>
          <a:p>
            <a:r>
              <a:rPr lang="hr-HR" b="1" i="1" dirty="0"/>
              <a:t>A dio </a:t>
            </a:r>
            <a:r>
              <a:rPr lang="hr-HR" dirty="0"/>
              <a:t>– opći podaci o predlagatelju zahtjeva (isti postupak kao i kod SK) </a:t>
            </a:r>
          </a:p>
          <a:p>
            <a:r>
              <a:rPr lang="hr-HR" b="1" i="1" dirty="0"/>
              <a:t>B dio </a:t>
            </a:r>
            <a:r>
              <a:rPr lang="hr-HR" dirty="0"/>
              <a:t>– prijedlog skupa ishoda učenja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49" y="3026866"/>
            <a:ext cx="7886700" cy="1335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Sektor – isti postupak kao i kod SK (odabire se iz padajućeg izbornika)</a:t>
            </a:r>
          </a:p>
          <a:p>
            <a:r>
              <a:rPr lang="hr-HR" dirty="0"/>
              <a:t>Područje/polje kojem pripada SIU uključujući važeća klasifikacija ISCED </a:t>
            </a:r>
            <a:r>
              <a:rPr lang="hr-HR" dirty="0" err="1"/>
              <a:t>FoET</a:t>
            </a:r>
            <a:r>
              <a:rPr lang="hr-HR" dirty="0"/>
              <a:t> (padajući izbornik)</a:t>
            </a:r>
          </a:p>
          <a:p>
            <a:r>
              <a:rPr lang="hr-HR" dirty="0"/>
              <a:t>Naziv i šifra SK za koji se predlaže SIU (ako je primjenjivo) </a:t>
            </a:r>
          </a:p>
          <a:p>
            <a:r>
              <a:rPr lang="hr-HR" dirty="0"/>
              <a:t>SKOMP za koji se predlaže SIU (poveznica na odgovarajući SKOMP)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5325" y="13751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/>
              <a:t>Izrada pojedinačnog zahtjeva za upis SIU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1250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br>
              <a:rPr lang="hr-HR" dirty="0"/>
            </a:br>
            <a:r>
              <a:rPr lang="hr-HR" dirty="0">
                <a:hlinkClick r:id="rId2"/>
              </a:rPr>
              <a:t>hko@mzo.hr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Propisi, metodologija i smjernice – HKO u visokom obrazovanju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3364704"/>
          </a:xfrm>
        </p:spPr>
        <p:txBody>
          <a:bodyPr/>
          <a:lstStyle/>
          <a:p>
            <a:r>
              <a:rPr lang="hr-HR" sz="1400" b="1" dirty="0"/>
              <a:t>Zakon o Hrvatskom kvalifikacijskom okviru </a:t>
            </a:r>
            <a:r>
              <a:rPr lang="hr-HR" sz="1400" dirty="0"/>
              <a:t>(NN, broj 22/13, 41/16, 64/18, 47/20, 20/21)</a:t>
            </a:r>
            <a:endParaRPr lang="hr-HR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350" dirty="0"/>
              <a:t>Pravilnik o Registru Hrvatskoga kvalifikacijskog okvira (Narodne novine, broj 96/21)</a:t>
            </a:r>
            <a:endParaRPr lang="hr-HR" sz="1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1200" dirty="0"/>
              <a:t>Metodologija za izradu standarda zanimanja i skupova kompetencija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1200" dirty="0"/>
              <a:t>Smjernice za razvoj standarda kvalifikacija u visokom obrazovanju</a:t>
            </a:r>
            <a:endParaRPr lang="hr-HR" dirty="0"/>
          </a:p>
          <a:p>
            <a:r>
              <a:rPr lang="hr-HR" b="1" dirty="0"/>
              <a:t>Zakon o visokom obrazovanju i znanstvenoj djelatnosti</a:t>
            </a:r>
            <a:r>
              <a:rPr lang="hr-HR" dirty="0"/>
              <a:t> (NN, broj 119/22)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200" dirty="0"/>
              <a:t>Programi stručnog usavršavanja za potrebe cjeloživotnog učenja – usklađeni sa SK ili SIU (čl. 57.)</a:t>
            </a:r>
          </a:p>
          <a:p>
            <a:pPr lvl="2"/>
            <a:r>
              <a:rPr lang="hr-HR" sz="1088" i="1" dirty="0"/>
              <a:t>Uputa za izradu, usklađivanje i odobravanje obrazovnih programa VU na razini VO za potrebe financiranja</a:t>
            </a:r>
            <a:br>
              <a:rPr lang="hr-HR" sz="1088" i="1" dirty="0"/>
            </a:br>
            <a:r>
              <a:rPr lang="hr-HR" sz="1088" i="1" dirty="0"/>
              <a:t>   vaučera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200" dirty="0"/>
              <a:t>Studijskim programom utvrđuje se usklađenost studijskog programa sa SK upisnim u Registar HKO-a </a:t>
            </a:r>
            <a:br>
              <a:rPr lang="hr-HR" sz="1200" dirty="0"/>
            </a:br>
            <a:r>
              <a:rPr lang="hr-HR" sz="1200" dirty="0"/>
              <a:t>(čl. 66)</a:t>
            </a:r>
          </a:p>
          <a:p>
            <a:r>
              <a:rPr lang="hr-HR" sz="1425" b="1" dirty="0"/>
              <a:t>Zakon o osiguravanju kvalitete u visokom obrazovanju i znanosti </a:t>
            </a:r>
            <a:r>
              <a:rPr lang="hr-HR" sz="1425" dirty="0"/>
              <a:t>(NN, broj 151/22)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200" dirty="0"/>
              <a:t>Pri vrednovanju studijskog programa vrednuje se i usklađenost studijskog programa sa SK upisanim u Registar HKO-a (čl. 12.)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161487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Registar</a:t>
            </a:r>
            <a:r>
              <a:rPr lang="en-US" dirty="0"/>
              <a:t> HKO-a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53138"/>
            <a:ext cx="7886700" cy="3579586"/>
          </a:xfrm>
        </p:spPr>
        <p:txBody>
          <a:bodyPr/>
          <a:lstStyle/>
          <a:p>
            <a:r>
              <a:rPr lang="en-US" dirty="0" err="1"/>
              <a:t>uspostavlja</a:t>
            </a:r>
            <a:r>
              <a:rPr lang="en-US" dirty="0"/>
              <a:t> se za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vođenja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o</a:t>
            </a:r>
            <a:r>
              <a:rPr lang="hr-HR" dirty="0"/>
              <a:t> </a:t>
            </a:r>
            <a:r>
              <a:rPr lang="en-US" dirty="0" err="1"/>
              <a:t>skupovima</a:t>
            </a:r>
            <a:r>
              <a:rPr lang="en-US" dirty="0"/>
              <a:t> </a:t>
            </a:r>
            <a:r>
              <a:rPr lang="en-US" dirty="0" err="1"/>
              <a:t>ishoda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, </a:t>
            </a:r>
            <a:r>
              <a:rPr lang="en-US" dirty="0" err="1"/>
              <a:t>standardima</a:t>
            </a:r>
            <a:r>
              <a:rPr lang="en-US" dirty="0"/>
              <a:t> </a:t>
            </a:r>
            <a:r>
              <a:rPr lang="en-US" dirty="0" err="1"/>
              <a:t>zanimanja</a:t>
            </a:r>
            <a:r>
              <a:rPr lang="en-US" dirty="0"/>
              <a:t>, </a:t>
            </a:r>
            <a:r>
              <a:rPr lang="en-US" dirty="0" err="1"/>
              <a:t>standardima</a:t>
            </a:r>
            <a:r>
              <a:rPr lang="en-US" dirty="0"/>
              <a:t> </a:t>
            </a:r>
            <a:r>
              <a:rPr lang="en-US" dirty="0" err="1"/>
              <a:t>kvalifikacija</a:t>
            </a:r>
            <a:r>
              <a:rPr lang="en-US" dirty="0"/>
              <a:t>, </a:t>
            </a:r>
            <a:r>
              <a:rPr lang="en-US" dirty="0" err="1"/>
              <a:t>programima</a:t>
            </a:r>
            <a:r>
              <a:rPr lang="en-US" dirty="0"/>
              <a:t> za </a:t>
            </a:r>
            <a:r>
              <a:rPr lang="en-US" dirty="0" err="1"/>
              <a:t>stjecanje</a:t>
            </a:r>
            <a:r>
              <a:rPr lang="hr-HR" dirty="0"/>
              <a:t> </a:t>
            </a:r>
            <a:r>
              <a:rPr lang="en-US" dirty="0"/>
              <a:t>i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skupova</a:t>
            </a:r>
            <a:r>
              <a:rPr lang="en-US" dirty="0"/>
              <a:t> </a:t>
            </a:r>
            <a:r>
              <a:rPr lang="en-US" dirty="0" err="1"/>
              <a:t>ishoda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, </a:t>
            </a:r>
            <a:r>
              <a:rPr lang="en-US" dirty="0" err="1"/>
              <a:t>programima</a:t>
            </a:r>
            <a:r>
              <a:rPr lang="en-US" dirty="0"/>
              <a:t> za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skupova</a:t>
            </a:r>
            <a:r>
              <a:rPr lang="en-US" dirty="0"/>
              <a:t> </a:t>
            </a:r>
            <a:r>
              <a:rPr lang="en-US" dirty="0" err="1"/>
              <a:t>ishoda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, </a:t>
            </a:r>
            <a:r>
              <a:rPr lang="en-US" dirty="0" err="1"/>
              <a:t>programima</a:t>
            </a:r>
            <a:r>
              <a:rPr lang="hr-HR" dirty="0"/>
              <a:t> </a:t>
            </a:r>
            <a:r>
              <a:rPr lang="en-US" dirty="0"/>
              <a:t>za </a:t>
            </a:r>
            <a:r>
              <a:rPr lang="en-US" dirty="0" err="1"/>
              <a:t>stjecanje</a:t>
            </a:r>
            <a:r>
              <a:rPr lang="en-US" dirty="0"/>
              <a:t> </a:t>
            </a:r>
            <a:r>
              <a:rPr lang="en-US" dirty="0" err="1"/>
              <a:t>kvalifikacija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od </a:t>
            </a:r>
            <a:r>
              <a:rPr lang="en-US" dirty="0" err="1"/>
              <a:t>interesa</a:t>
            </a:r>
            <a:r>
              <a:rPr lang="en-US" dirty="0"/>
              <a:t>,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povezivanja</a:t>
            </a:r>
            <a:r>
              <a:rPr lang="en-US" dirty="0"/>
              <a:t> i </a:t>
            </a:r>
            <a:r>
              <a:rPr lang="en-US" dirty="0" err="1"/>
              <a:t>usklađivanja</a:t>
            </a:r>
            <a:endParaRPr lang="en-US" dirty="0"/>
          </a:p>
          <a:p>
            <a:endParaRPr lang="hr-HR" dirty="0"/>
          </a:p>
          <a:p>
            <a:r>
              <a:rPr lang="en-US" dirty="0" err="1"/>
              <a:t>javan</a:t>
            </a:r>
            <a:r>
              <a:rPr lang="en-US" dirty="0"/>
              <a:t> i </a:t>
            </a:r>
            <a:r>
              <a:rPr lang="en-US" dirty="0" err="1"/>
              <a:t>sastoji</a:t>
            </a:r>
            <a:r>
              <a:rPr lang="en-US" dirty="0"/>
              <a:t> se od</a:t>
            </a:r>
            <a:r>
              <a:rPr lang="hr-HR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err="1"/>
              <a:t>Podregistra</a:t>
            </a:r>
            <a:r>
              <a:rPr lang="en-US" b="1" dirty="0"/>
              <a:t> </a:t>
            </a:r>
            <a:r>
              <a:rPr lang="en-US" b="1" dirty="0" err="1"/>
              <a:t>standarda</a:t>
            </a:r>
            <a:r>
              <a:rPr lang="en-US" b="1" dirty="0"/>
              <a:t> </a:t>
            </a:r>
            <a:r>
              <a:rPr lang="en-US" b="1" dirty="0" err="1"/>
              <a:t>zanimanja</a:t>
            </a:r>
            <a:r>
              <a:rPr lang="hr-HR" b="1" dirty="0"/>
              <a:t> </a:t>
            </a:r>
            <a:r>
              <a:rPr lang="hr-HR" dirty="0"/>
              <a:t>(ministarstvo nadležno za rad)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err="1"/>
              <a:t>Podregistra</a:t>
            </a:r>
            <a:r>
              <a:rPr lang="en-US" b="1" dirty="0"/>
              <a:t> </a:t>
            </a:r>
            <a:r>
              <a:rPr lang="en-US" b="1" dirty="0" err="1"/>
              <a:t>skupova</a:t>
            </a:r>
            <a:r>
              <a:rPr lang="en-US" b="1" dirty="0"/>
              <a:t> </a:t>
            </a:r>
            <a:r>
              <a:rPr lang="en-US" b="1" dirty="0" err="1"/>
              <a:t>ishoda</a:t>
            </a:r>
            <a:r>
              <a:rPr lang="en-US" b="1" dirty="0"/>
              <a:t> </a:t>
            </a:r>
            <a:r>
              <a:rPr lang="en-US" b="1" dirty="0" err="1"/>
              <a:t>učenja</a:t>
            </a:r>
            <a:r>
              <a:rPr lang="hr-HR" b="1" dirty="0"/>
              <a:t> </a:t>
            </a:r>
            <a:r>
              <a:rPr lang="hr-HR" dirty="0"/>
              <a:t>(nadležne agencije u sustavu obrazovanja)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err="1"/>
              <a:t>Podregistra</a:t>
            </a:r>
            <a:r>
              <a:rPr lang="en-US" b="1" dirty="0"/>
              <a:t> </a:t>
            </a:r>
            <a:r>
              <a:rPr lang="en-US" b="1" dirty="0" err="1"/>
              <a:t>standarda</a:t>
            </a:r>
            <a:r>
              <a:rPr lang="en-US" b="1" dirty="0"/>
              <a:t> </a:t>
            </a:r>
            <a:r>
              <a:rPr lang="en-US" b="1" dirty="0" err="1"/>
              <a:t>kvalifikacija</a:t>
            </a:r>
            <a:r>
              <a:rPr lang="en-US" b="1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povezan</a:t>
            </a:r>
            <a:r>
              <a:rPr lang="en-US" dirty="0"/>
              <a:t> s </a:t>
            </a:r>
            <a:r>
              <a:rPr lang="en-US" dirty="0" err="1"/>
              <a:t>upisnicima</a:t>
            </a:r>
            <a:r>
              <a:rPr lang="en-US" dirty="0"/>
              <a:t> </a:t>
            </a:r>
            <a:r>
              <a:rPr lang="en-US" dirty="0" err="1"/>
              <a:t>studijskih</a:t>
            </a:r>
            <a:r>
              <a:rPr lang="en-US" dirty="0"/>
              <a:t> i </a:t>
            </a:r>
            <a:r>
              <a:rPr lang="en-US" dirty="0" err="1"/>
              <a:t>obrazovnih</a:t>
            </a:r>
            <a:r>
              <a:rPr lang="en-US" dirty="0"/>
              <a:t> </a:t>
            </a:r>
            <a:r>
              <a:rPr lang="en-US" dirty="0" err="1"/>
              <a:t>programa</a:t>
            </a:r>
            <a:br>
              <a:rPr lang="hr-HR" dirty="0"/>
            </a:br>
            <a:r>
              <a:rPr lang="hr-HR" dirty="0"/>
              <a:t>(nadležne agencije u sustavu obrazovanja)</a:t>
            </a:r>
            <a:endParaRPr lang="en-US" dirty="0"/>
          </a:p>
          <a:p>
            <a:endParaRPr lang="hr-HR" dirty="0"/>
          </a:p>
          <a:p>
            <a:r>
              <a:rPr lang="hr-HR" dirty="0"/>
              <a:t>u</a:t>
            </a:r>
            <a:r>
              <a:rPr lang="en-US" dirty="0" err="1"/>
              <a:t>pis</a:t>
            </a:r>
            <a:r>
              <a:rPr lang="en-US" dirty="0"/>
              <a:t> u </a:t>
            </a:r>
            <a:r>
              <a:rPr lang="en-US" dirty="0" err="1"/>
              <a:t>Registar</a:t>
            </a:r>
            <a:r>
              <a:rPr lang="en-US" dirty="0"/>
              <a:t> </a:t>
            </a:r>
            <a:r>
              <a:rPr lang="en-US" dirty="0" err="1"/>
              <a:t>temelj</a:t>
            </a:r>
            <a:r>
              <a:rPr lang="en-US" dirty="0"/>
              <a:t> je za </a:t>
            </a:r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proizlaze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povezivanja</a:t>
            </a:r>
            <a:r>
              <a:rPr lang="en-US" dirty="0"/>
              <a:t> HKO-a s EQF-om i QF-EHEA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dostupno na: </a:t>
            </a:r>
            <a:r>
              <a:rPr lang="hr-HR" dirty="0">
                <a:hlinkClick r:id="rId2"/>
              </a:rPr>
              <a:t>https://hko.srce.hr/registar/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51470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5" y="1562101"/>
            <a:ext cx="5426075" cy="690634"/>
          </a:xfrm>
        </p:spPr>
        <p:txBody>
          <a:bodyPr>
            <a:normAutofit/>
          </a:bodyPr>
          <a:lstStyle/>
          <a:p>
            <a:pPr algn="ctr"/>
            <a:r>
              <a:rPr lang="hr-HR" sz="1800" dirty="0"/>
              <a:t>Smjernice za razvoj standarda kvalifikacija u visokom obrazovanju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387603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izrađuje standarde kvalifikacija?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pravna ili fizička osoba te tijelo državne uprave koji za to imaju opravdani interes</a:t>
            </a:r>
          </a:p>
          <a:p>
            <a:endParaRPr lang="hr-HR" dirty="0"/>
          </a:p>
          <a:p>
            <a:r>
              <a:rPr lang="hr-HR" dirty="0"/>
              <a:t>Standard kvalifikacije predstavlja </a:t>
            </a:r>
            <a:r>
              <a:rPr lang="hr-HR" b="1" dirty="0"/>
              <a:t>općeprihvaćeni nacionalni standard </a:t>
            </a:r>
            <a:r>
              <a:rPr lang="hr-HR" dirty="0"/>
              <a:t>koji predstavlja podlogu za izradu i vrednovanje obrazovnih i studijskih programa kojima se stječe određena kvalifikacija.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 </a:t>
            </a:r>
            <a:r>
              <a:rPr lang="hr-HR" b="1" dirty="0"/>
              <a:t>KONZORCIJ</a:t>
            </a:r>
          </a:p>
          <a:p>
            <a:pPr marL="0" indent="0">
              <a:buNone/>
            </a:pPr>
            <a:r>
              <a:rPr lang="hr-HR" b="1" dirty="0"/>
              <a:t> </a:t>
            </a:r>
            <a:br>
              <a:rPr lang="hr-HR" dirty="0"/>
            </a:br>
            <a:r>
              <a:rPr lang="hr-HR" dirty="0"/>
              <a:t>- institucije potencijalni izvoditelji obrazovnih ili studijskih programa kojima se stječe kvalifikacija</a:t>
            </a:r>
            <a:br>
              <a:rPr lang="hr-HR" dirty="0"/>
            </a:br>
            <a:r>
              <a:rPr lang="hr-HR" dirty="0"/>
              <a:t>- predstavnici poslodavaca</a:t>
            </a:r>
            <a:br>
              <a:rPr lang="hr-HR" dirty="0"/>
            </a:br>
            <a:r>
              <a:rPr lang="hr-HR" dirty="0"/>
              <a:t>- predstavnici komore</a:t>
            </a:r>
            <a:br>
              <a:rPr lang="hr-HR" dirty="0"/>
            </a:br>
            <a:r>
              <a:rPr lang="hr-HR" dirty="0"/>
              <a:t>- tijela državne uprave nadležna za reguliranu profesiju</a:t>
            </a:r>
            <a:br>
              <a:rPr lang="hr-HR" dirty="0"/>
            </a:br>
            <a:r>
              <a:rPr lang="hr-HR" dirty="0"/>
              <a:t>- nastavnici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306898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Izrada zahtjeva za upis standarda kvalifikacije koja se stječe visokim obrazovanjem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3364704"/>
          </a:xfrm>
        </p:spPr>
        <p:txBody>
          <a:bodyPr/>
          <a:lstStyle/>
          <a:p>
            <a:r>
              <a:rPr lang="hr-HR" dirty="0"/>
              <a:t>podnosi se na propisanom obrascu (HKO_SK_VO) koji se popunjava u elektroničkom obliku putem aplikacije ISRHKO-a pod nazivom Zahtjevi (dostupno na: </a:t>
            </a:r>
            <a:r>
              <a:rPr lang="hr-HR" dirty="0">
                <a:hlinkClick r:id="rId2"/>
              </a:rPr>
              <a:t>https://hko.srce.hr/zahtjevi/prijava</a:t>
            </a:r>
            <a:r>
              <a:rPr lang="hr-HR" dirty="0"/>
              <a:t>)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prijava predlagatelja + učitavanje ovlaštenja za rad s podacima ustanove =) odobrenje administratora (upiti: </a:t>
            </a:r>
            <a:r>
              <a:rPr lang="hr-HR" dirty="0">
                <a:hlinkClick r:id="rId3"/>
              </a:rPr>
              <a:t>hko@mzo.hr</a:t>
            </a:r>
            <a:r>
              <a:rPr lang="hr-HR" dirty="0"/>
              <a:t>) </a:t>
            </a:r>
          </a:p>
          <a:p>
            <a:endParaRPr lang="hr-HR" dirty="0"/>
          </a:p>
          <a:p>
            <a:r>
              <a:rPr lang="hr-HR" dirty="0"/>
              <a:t>3 dijela zahtjeva: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A dio (opći podaci o predlagatelju i zahtjevu)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B dio (opis standarda kvalifikacije)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C dio (prijedlog skupova ishoda učenja – popunjava zasebno za svaki SIU)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343705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A. OPĆI PODACI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Naziv predlagatelja standarda kvalifikacije </a:t>
            </a:r>
          </a:p>
          <a:p>
            <a:r>
              <a:rPr lang="hr-HR" dirty="0"/>
              <a:t>Adresa predlagatelja</a:t>
            </a:r>
          </a:p>
          <a:p>
            <a:r>
              <a:rPr lang="hr-HR" dirty="0"/>
              <a:t>Matični broj </a:t>
            </a:r>
          </a:p>
          <a:p>
            <a:r>
              <a:rPr lang="hr-HR" dirty="0"/>
              <a:t>OIB</a:t>
            </a:r>
          </a:p>
          <a:p>
            <a:r>
              <a:rPr lang="hr-HR" dirty="0"/>
              <a:t>Opis glavne djelatnosti poslovnog subjekta</a:t>
            </a:r>
          </a:p>
          <a:p>
            <a:r>
              <a:rPr lang="hr-HR" dirty="0"/>
              <a:t>Podaci odgovorne osobe ovlaštene za zastupanje predlagatelja (ime i prezime, kontakt, OIB)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HKO u kontekstu izmijenjenih propisa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4255182127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1000</TotalTime>
  <Words>2610</Words>
  <Application>Microsoft Office PowerPoint</Application>
  <PresentationFormat>On-screen Show (16:9)</PresentationFormat>
  <Paragraphs>241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Srce DEI 2024_16x9</vt:lpstr>
      <vt:lpstr>HKO u kontekstu izmijenjenih propisa u visokom obrazovanju</vt:lpstr>
      <vt:lpstr>Hrvatski kvalifikacijski okvir (HKO)</vt:lpstr>
      <vt:lpstr>Osnovni elementi HKO-a</vt:lpstr>
      <vt:lpstr>Propisi, metodologija i smjernice – HKO u visokom obrazovanju</vt:lpstr>
      <vt:lpstr>Registar HKO-a</vt:lpstr>
      <vt:lpstr>Smjernice za razvoj standarda kvalifikacija u visokom obrazovanju</vt:lpstr>
      <vt:lpstr>Tko izrađuje standarde kvalifikacija?</vt:lpstr>
      <vt:lpstr>Izrada zahtjeva za upis standarda kvalifikacije koja se stječe visokim obrazovanjem</vt:lpstr>
      <vt:lpstr>A. OPĆI PODACI</vt:lpstr>
      <vt:lpstr>PowerPoint Presentation</vt:lpstr>
      <vt:lpstr>Mišljenja drugih zainteresiranih pravnih osoba </vt:lpstr>
      <vt:lpstr>B. OPIS STANDARDA KVALIFIKACIJE</vt:lpstr>
      <vt:lpstr>PowerPoint Presentation</vt:lpstr>
      <vt:lpstr>Opravdanost uvođenja i uloga kvalifikacije</vt:lpstr>
      <vt:lpstr>Sektor kojem pripada kvalifikacija</vt:lpstr>
      <vt:lpstr>Klasa kvalifikacije</vt:lpstr>
      <vt:lpstr>Prijedlog HKO razine kvalifikacije</vt:lpstr>
      <vt:lpstr>Prijedlog minimalnog obujma kvalifikacije</vt:lpstr>
      <vt:lpstr>Popis skupova ishoda učenja (SIU)</vt:lpstr>
      <vt:lpstr>Uvjeti za pristupanje stjecanju kvalifikacije</vt:lpstr>
      <vt:lpstr>PowerPoint Presentation</vt:lpstr>
      <vt:lpstr>Uvjeti za stjecanje kvalifikacije</vt:lpstr>
      <vt:lpstr>PowerPoint Presentation</vt:lpstr>
      <vt:lpstr>Prijedlog datuma revizije standarda kvalifikacije</vt:lpstr>
      <vt:lpstr>C. PRIJEDLOG SKUPA ISHODA UČENJA</vt:lpstr>
      <vt:lpstr>C. PRIJEDLOG SIU</vt:lpstr>
      <vt:lpstr>Naziv SIU</vt:lpstr>
      <vt:lpstr>Prijedlog obujma SIU</vt:lpstr>
      <vt:lpstr>Popis ishoda učenja</vt:lpstr>
      <vt:lpstr>Uvjeti za pristupanje stjecanju SIU</vt:lpstr>
      <vt:lpstr>Materijalni i kadrovski uvjeti potrebni za stjecanje/vrednovanje SIU</vt:lpstr>
      <vt:lpstr>Materijalni i kadrovski uvjeti potrebni za vrednovanje SIU</vt:lpstr>
      <vt:lpstr>Povezivanje SK sa SZ</vt:lpstr>
      <vt:lpstr>Izrada pojedinačnog zahtjeva za upis SIU</vt:lpstr>
      <vt:lpstr>Ostali podaci za samostalan SIU</vt:lpstr>
      <vt:lpstr> hko@mzo.hr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Amira Zubović</cp:lastModifiedBy>
  <cp:revision>161</cp:revision>
  <cp:lastPrinted>2014-06-24T07:01:20Z</cp:lastPrinted>
  <dcterms:created xsi:type="dcterms:W3CDTF">2014-09-19T07:16:42Z</dcterms:created>
  <dcterms:modified xsi:type="dcterms:W3CDTF">2024-04-17T12:59:08Z</dcterms:modified>
</cp:coreProperties>
</file>