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732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9" r:id="rId4"/>
    <p:sldId id="261" r:id="rId5"/>
    <p:sldId id="278" r:id="rId6"/>
    <p:sldId id="268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5" r:id="rId15"/>
    <p:sldId id="276" r:id="rId16"/>
    <p:sldId id="277" r:id="rId17"/>
    <p:sldId id="270" r:id="rId18"/>
    <p:sldId id="271" r:id="rId19"/>
    <p:sldId id="272" r:id="rId20"/>
    <p:sldId id="279" r:id="rId21"/>
    <p:sldId id="257" r:id="rId22"/>
  </p:sldIdLst>
  <p:sldSz cx="9144000" cy="5143500" type="screen16x9"/>
  <p:notesSz cx="6797675" cy="9926638"/>
  <p:defaultTextStyle>
    <a:defPPr>
      <a:defRPr lang="sr-Latn-R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D71635"/>
    <a:srgbClr val="D2072A"/>
    <a:srgbClr val="D7182A"/>
    <a:srgbClr val="CC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80154" autoAdjust="0"/>
  </p:normalViewPr>
  <p:slideViewPr>
    <p:cSldViewPr snapToGrid="0">
      <p:cViewPr varScale="1">
        <p:scale>
          <a:sx n="169" d="100"/>
          <a:sy n="169" d="100"/>
        </p:scale>
        <p:origin x="1536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115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2.png"/><Relationship Id="rId1" Type="http://schemas.openxmlformats.org/officeDocument/2006/relationships/theme" Target="../theme/theme4.xml"/><Relationship Id="rId4" Type="http://schemas.openxmlformats.org/officeDocument/2006/relationships/image" Target="../media/image6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t>18.4.2024.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29196"/>
            <a:ext cx="685385" cy="270000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48196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2.png"/><Relationship Id="rId1" Type="http://schemas.openxmlformats.org/officeDocument/2006/relationships/theme" Target="../theme/theme3.xml"/><Relationship Id="rId4" Type="http://schemas.openxmlformats.org/officeDocument/2006/relationships/image" Target="../media/image6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t>18.4.2024.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04812"/>
            <a:ext cx="685385" cy="270000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23812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39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2338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Anketa je provedena između ožujka i svibnja 2023. godine, sudjelovalo je 685 ispitanika, 406 ih koristi OJS (61.4%), a 36% koristi OJS kao jedini alat za objavu časopisa.</a:t>
            </a:r>
          </a:p>
          <a:p>
            <a:r>
              <a:rPr lang="hr-HR" dirty="0"/>
              <a:t>Ispitanici su </a:t>
            </a:r>
            <a:r>
              <a:rPr lang="hr-HR" b="0" i="0" dirty="0" err="1">
                <a:effectLst/>
                <a:latin typeface="Arial" panose="020B0604020202020204" pitchFamily="34" charset="0"/>
              </a:rPr>
              <a:t>Institutional</a:t>
            </a:r>
            <a:r>
              <a:rPr lang="hr-HR" b="0" i="0" dirty="0">
                <a:effectLst/>
                <a:latin typeface="Arial" panose="020B0604020202020204" pitchFamily="34" charset="0"/>
              </a:rPr>
              <a:t> </a:t>
            </a:r>
            <a:r>
              <a:rPr lang="hr-HR" b="0" i="0" dirty="0" err="1">
                <a:effectLst/>
                <a:latin typeface="Arial" panose="020B0604020202020204" pitchFamily="34" charset="0"/>
              </a:rPr>
              <a:t>Publishing</a:t>
            </a:r>
            <a:r>
              <a:rPr lang="hr-HR" b="0" i="0" dirty="0">
                <a:effectLst/>
                <a:latin typeface="Arial" panose="020B0604020202020204" pitchFamily="34" charset="0"/>
              </a:rPr>
              <a:t> Service </a:t>
            </a:r>
            <a:r>
              <a:rPr lang="hr-HR" b="0" i="0" dirty="0" err="1">
                <a:effectLst/>
                <a:latin typeface="Arial" panose="020B0604020202020204" pitchFamily="34" charset="0"/>
              </a:rPr>
              <a:t>Providers</a:t>
            </a:r>
            <a:r>
              <a:rPr lang="hr-HR" b="0" i="0" dirty="0">
                <a:effectLst/>
                <a:latin typeface="Arial" panose="020B0604020202020204" pitchFamily="34" charset="0"/>
              </a:rPr>
              <a:t> (</a:t>
            </a:r>
            <a:r>
              <a:rPr lang="hr-HR" b="0" i="0" dirty="0" err="1">
                <a:effectLst/>
                <a:latin typeface="Arial" panose="020B0604020202020204" pitchFamily="34" charset="0"/>
              </a:rPr>
              <a:t>IPSPs</a:t>
            </a:r>
            <a:r>
              <a:rPr lang="hr-HR" b="0" i="0" dirty="0">
                <a:effectLst/>
                <a:latin typeface="Arial" panose="020B0604020202020204" pitchFamily="34" charset="0"/>
              </a:rPr>
              <a:t>)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9790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OJS </a:t>
            </a:r>
            <a:r>
              <a:rPr lang="hr-HR" dirty="0" err="1"/>
              <a:t>core</a:t>
            </a:r>
            <a:r>
              <a:rPr lang="hr-HR" dirty="0"/>
              <a:t> – osnovni dio softvera koji omogućuje podršku za proces za upravljanje znanstvenim časopisima</a:t>
            </a:r>
          </a:p>
          <a:p>
            <a:endParaRPr lang="hr-HR" dirty="0"/>
          </a:p>
          <a:p>
            <a:r>
              <a:rPr lang="hr-HR" dirty="0"/>
              <a:t>OJS </a:t>
            </a:r>
            <a:r>
              <a:rPr lang="hr-HR" dirty="0" err="1"/>
              <a:t>plugins</a:t>
            </a:r>
            <a:r>
              <a:rPr lang="hr-HR" dirty="0"/>
              <a:t> – dodaci koji nadopunjuju funkcionalnosti koje nudi OJS </a:t>
            </a:r>
            <a:r>
              <a:rPr lang="hr-HR" dirty="0" err="1"/>
              <a:t>core</a:t>
            </a:r>
            <a:r>
              <a:rPr lang="hr-HR" dirty="0"/>
              <a:t>. Može ih razvijati PKP tim ili netko „vanjski”. </a:t>
            </a:r>
            <a:r>
              <a:rPr lang="hr-HR" dirty="0" err="1"/>
              <a:t>Pluginovi</a:t>
            </a:r>
            <a:r>
              <a:rPr lang="hr-HR" dirty="0"/>
              <a:t> omogućuju urednicima da prilagode OJS specifičnim potrebama svog časopisa. Mogu se pronaći na samom OJS-u, PKP web stranici ili na </a:t>
            </a:r>
            <a:r>
              <a:rPr lang="hr-HR" dirty="0" err="1"/>
              <a:t>GitHub</a:t>
            </a:r>
            <a:r>
              <a:rPr lang="hr-HR" dirty="0"/>
              <a:t> repozitorijima.</a:t>
            </a:r>
          </a:p>
          <a:p>
            <a:endParaRPr lang="hr-HR" dirty="0"/>
          </a:p>
          <a:p>
            <a:r>
              <a:rPr lang="hr-HR" dirty="0"/>
              <a:t>Prilikom instalacije </a:t>
            </a:r>
            <a:r>
              <a:rPr lang="hr-HR" dirty="0" err="1"/>
              <a:t>plugina</a:t>
            </a:r>
            <a:r>
              <a:rPr lang="hr-HR" dirty="0"/>
              <a:t> je potrebno provjeriti za koju verziju OJS-a je on prikladan.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301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2278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161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6583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8477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/>
              <a:t>U Hrčak OJS moguće je uvesti brojeve i članke iz vlastite instalacije OJS-a, ako je ona jednaka verziji OJS-a na Hrčku. Trenutna verzija OJS-a na Hrčku je 3.2.1-4. Starije verzije OJS-a 3 također su podržane ali u tom slučaju moguće je da se neće prenijeti svi metapodaci članaka i brojeva i da će postupak prijenosa članaka imati greške.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8158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primary difference between this plugin and the existing LOCKSS preservation mechanism present in OJS is the PN requires no registration or involvement with the network - as long as you agree with the network's terms of use, you can preserve your journal's content.</a:t>
            </a:r>
            <a:endParaRPr lang="hr-HR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047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srce.unizg.hr/otvoreni-pristup" TargetMode="Externa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datni naslovni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353A74F-4DD0-138A-975C-5030F8A82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0" y="1947513"/>
            <a:ext cx="5143500" cy="542415"/>
          </a:xfrm>
        </p:spPr>
        <p:txBody>
          <a:bodyPr anchor="b">
            <a:normAutofit/>
          </a:bodyPr>
          <a:lstStyle>
            <a:lvl1pPr algn="ctr">
              <a:defRPr sz="23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25F8E03-8A89-5F11-2482-9205EF7B53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0250" y="2732813"/>
            <a:ext cx="5143500" cy="1241822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hr-HR"/>
              <a:t>Kliknite da biste uredili stil podnaslova matrice</a:t>
            </a:r>
            <a:endParaRPr lang="hr-HR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F21C0B-EC09-4837-B2A6-D55A3986B074}"/>
              </a:ext>
            </a:extLst>
          </p:cNvPr>
          <p:cNvCxnSpPr>
            <a:cxnSpLocks/>
          </p:cNvCxnSpPr>
          <p:nvPr/>
        </p:nvCxnSpPr>
        <p:spPr>
          <a:xfrm>
            <a:off x="1615381" y="2611370"/>
            <a:ext cx="591502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801C58-8B03-4514-8919-2916CC7BB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DATUM</a:t>
            </a:r>
            <a:endParaRPr lang="hr-H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F23E58-7E92-466F-9C53-C8CC4874C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DOGAĐANJA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3330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A4C00A3-8776-D597-837E-E5B8F56EAE41}"/>
              </a:ext>
            </a:extLst>
          </p:cNvPr>
          <p:cNvCxnSpPr>
            <a:cxnSpLocks/>
          </p:cNvCxnSpPr>
          <p:nvPr/>
        </p:nvCxnSpPr>
        <p:spPr>
          <a:xfrm>
            <a:off x="472381" y="1103811"/>
            <a:ext cx="823552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435A82-00C5-4FAF-A070-5826349FB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DATUM</a:t>
            </a:r>
            <a:endParaRPr lang="hr-HR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8701E76-D4BD-4098-B7A4-0CE4DBA5F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DOGAĐANJA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220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273846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6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43133-84E4-438A-9797-31F583791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DATUM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4EF4D-B2FC-4089-BB33-7AFA9E267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DOGAĐANJA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0425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adnji slaj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7">
            <a:extLst>
              <a:ext uri="{FF2B5EF4-FFF2-40B4-BE49-F238E27FC236}">
                <a16:creationId xmlns:a16="http://schemas.microsoft.com/office/drawing/2014/main" id="{AEDFD92A-D570-4044-74DA-54F7B23EEE49}"/>
              </a:ext>
            </a:extLst>
          </p:cNvPr>
          <p:cNvSpPr txBox="1"/>
          <p:nvPr userDrawn="1"/>
        </p:nvSpPr>
        <p:spPr>
          <a:xfrm>
            <a:off x="5704218" y="2915042"/>
            <a:ext cx="254790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r-HR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Srce politikom otvorenog pristupa široj javnosti osigurava dostupnost i korištenje svih rezultata rada Srca, a prvenstveno obrazovnih i stručnih informacija i sadržaja nastalih djelovanjem i radom Srca.</a:t>
            </a:r>
            <a:endParaRPr lang="hr-HR" sz="700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B1EFE6B7-D1D6-47CD-6EA4-D03F00A30F0E}"/>
              </a:ext>
            </a:extLst>
          </p:cNvPr>
          <p:cNvSpPr txBox="1"/>
          <p:nvPr userDrawn="1"/>
        </p:nvSpPr>
        <p:spPr>
          <a:xfrm>
            <a:off x="2633835" y="2918939"/>
            <a:ext cx="261070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pt-BR" sz="700" b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Ovo djelo je dano na korištenje pod licencom Creative Commons </a:t>
            </a:r>
            <a:r>
              <a:rPr lang="pt-BR" sz="700" b="0" i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Imenovanje</a:t>
            </a:r>
            <a:r>
              <a:rPr lang="hr-HR" sz="700" b="0" i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pt-BR" sz="7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4.0 međunarodna</a:t>
            </a:r>
            <a:r>
              <a:rPr lang="pt-BR" sz="700" b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hr-HR" sz="700" b="1" u="none" kern="1200" dirty="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AAB90880-4F0D-7C1A-B069-4249B48B4087}"/>
              </a:ext>
            </a:extLst>
          </p:cNvPr>
          <p:cNvSpPr txBox="1"/>
          <p:nvPr userDrawn="1"/>
        </p:nvSpPr>
        <p:spPr>
          <a:xfrm>
            <a:off x="1018086" y="3599709"/>
            <a:ext cx="949299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675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www.srce.unizg.hr</a:t>
            </a:r>
            <a:endParaRPr lang="hr-HR" sz="675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0ECCBBAB-08B2-29D2-8D07-A6D32135129A}"/>
              </a:ext>
            </a:extLst>
          </p:cNvPr>
          <p:cNvSpPr/>
          <p:nvPr userDrawn="1"/>
        </p:nvSpPr>
        <p:spPr>
          <a:xfrm>
            <a:off x="2900519" y="3599709"/>
            <a:ext cx="2077339" cy="19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680" b="1" u="sng" kern="12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creativecommons.org/licenses/by/4.0/deed.hr</a:t>
            </a: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356471A3-9D15-19E7-C3C5-79A39F9FFFDA}"/>
              </a:ext>
            </a:extLst>
          </p:cNvPr>
          <p:cNvSpPr/>
          <p:nvPr userDrawn="1"/>
        </p:nvSpPr>
        <p:spPr>
          <a:xfrm>
            <a:off x="6159678" y="3599709"/>
            <a:ext cx="1636987" cy="196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675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www.srce.unizg.hr/otvoreni-pristup</a:t>
            </a:r>
            <a:endParaRPr lang="hr-HR" sz="675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4">
            <a:hlinkClick r:id="rId4"/>
            <a:extLst>
              <a:ext uri="{FF2B5EF4-FFF2-40B4-BE49-F238E27FC236}">
                <a16:creationId xmlns:a16="http://schemas.microsoft.com/office/drawing/2014/main" id="{113E224B-D696-BF4A-9BF2-F98217CA187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479" y="3976635"/>
            <a:ext cx="685385" cy="270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38BBC1-AE76-4E31-A813-3AE66F387691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RS" dirty="0"/>
              <a:t>18.4.2024.</a:t>
            </a:r>
            <a:endParaRPr lang="hr-H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75A99-3C77-4CF2-A91F-6E58F7A3838B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hr-HR" dirty="0"/>
              <a:t>Dani e-infrastrukture – Srce DEI24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B63765A-0810-4DA2-BAA9-86CDB74EB01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211873" y="402695"/>
            <a:ext cx="6720254" cy="147592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/>
              <a:t>Hvala na pažnji!</a:t>
            </a:r>
            <a:endParaRPr lang="en-US" dirty="0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6CA525B-2D2E-49E5-A9CA-61E7485C5463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1211873" y="2066393"/>
            <a:ext cx="6720254" cy="6008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hr-HR" dirty="0"/>
              <a:t>hrcak@srce.hr</a:t>
            </a:r>
          </a:p>
        </p:txBody>
      </p:sp>
      <p:pic>
        <p:nvPicPr>
          <p:cNvPr id="24" name="Slika 14">
            <a:extLst>
              <a:ext uri="{FF2B5EF4-FFF2-40B4-BE49-F238E27FC236}">
                <a16:creationId xmlns:a16="http://schemas.microsoft.com/office/drawing/2014/main" id="{6D32A6A6-D5D7-4F76-B294-39DEB90602D1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55173" y="3992780"/>
            <a:ext cx="768031" cy="268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hlinkClick r:id="rId3"/>
            <a:extLst>
              <a:ext uri="{FF2B5EF4-FFF2-40B4-BE49-F238E27FC236}">
                <a16:creationId xmlns:a16="http://schemas.microsoft.com/office/drawing/2014/main" id="{0133B976-4C45-0C7C-1782-0D021166C6F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8449" y="2897818"/>
            <a:ext cx="968572" cy="46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108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14062E9D-142C-F67B-5C19-22A0FB32C9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944601" y="1744197"/>
            <a:ext cx="5254797" cy="23844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ikonu da biste dodali  sliku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9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5F123A9-AD7D-AED8-46ED-E29893A05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487" y="2244113"/>
            <a:ext cx="5915025" cy="73941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BE4BFF0-D125-86A7-CCAE-B468AC558A40}"/>
              </a:ext>
            </a:extLst>
          </p:cNvPr>
          <p:cNvCxnSpPr>
            <a:cxnSpLocks/>
          </p:cNvCxnSpPr>
          <p:nvPr/>
        </p:nvCxnSpPr>
        <p:spPr>
          <a:xfrm>
            <a:off x="1614488" y="2977703"/>
            <a:ext cx="591502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Subtitle 2">
            <a:extLst>
              <a:ext uri="{FF2B5EF4-FFF2-40B4-BE49-F238E27FC236}">
                <a16:creationId xmlns:a16="http://schemas.microsoft.com/office/drawing/2014/main" id="{F2D2217B-1BDD-4FA1-B069-A04B3E2F9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0250" y="3101801"/>
            <a:ext cx="5143500" cy="124182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46884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8CE25-8879-4D48-B4AD-189C8D4CF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RS" dirty="0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74D94-8336-41CE-B88A-07D441B83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dirty="0"/>
              <a:t>Dani e-infrastrukture – Srce DEI24</a:t>
            </a:r>
          </a:p>
        </p:txBody>
      </p:sp>
    </p:spTree>
    <p:extLst>
      <p:ext uri="{BB962C8B-B14F-4D97-AF65-F5344CB8AC3E}">
        <p14:creationId xmlns:p14="http://schemas.microsoft.com/office/powerpoint/2010/main" val="321019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1748DB3-FA31-1911-AAF3-D9A18CECD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1874519"/>
            <a:ext cx="5915025" cy="37821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2558BF4-1C49-4404-8F31-516B6C444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0975" y="2422553"/>
            <a:ext cx="5915025" cy="1125140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6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3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75F42F8-6F72-C635-A622-A932D2286450}"/>
              </a:ext>
            </a:extLst>
          </p:cNvPr>
          <p:cNvCxnSpPr>
            <a:cxnSpLocks/>
          </p:cNvCxnSpPr>
          <p:nvPr/>
        </p:nvCxnSpPr>
        <p:spPr>
          <a:xfrm>
            <a:off x="1455440" y="2337643"/>
            <a:ext cx="591502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D18CF3-F27A-4CF7-88DA-6DE5ADBB0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DATUM</a:t>
            </a:r>
            <a:endParaRPr lang="hr-H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6D1D6D-C8A3-4CDF-B800-B23D48CEF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DOGAĐANJA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591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27DA85-8210-4E8D-B374-3ED24910A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DATUM</a:t>
            </a:r>
            <a:endParaRPr lang="hr-H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2D232-DF4A-4A1E-BF7E-F3A0332EF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DOGAĐANJA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429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4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C4DA47-703A-4DA8-B646-C4526E216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DATUM</a:t>
            </a:r>
            <a:endParaRPr lang="hr-HR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977B39-4152-427A-989E-29F97EE3B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DOGAĐANJA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859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9CFEF19-0D93-24E5-035A-7045BEC950A8}"/>
              </a:ext>
            </a:extLst>
          </p:cNvPr>
          <p:cNvCxnSpPr>
            <a:cxnSpLocks/>
          </p:cNvCxnSpPr>
          <p:nvPr/>
        </p:nvCxnSpPr>
        <p:spPr>
          <a:xfrm>
            <a:off x="472381" y="1103811"/>
            <a:ext cx="823552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440ABD-21B3-4DBF-9F7A-5E1926A6E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DATUM</a:t>
            </a:r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201F9D-E111-475C-BADF-64FF933C5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DOGAĐANJA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8654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5F2A4F-3A01-472D-BD9C-D4948A565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DATUM</a:t>
            </a:r>
            <a:endParaRPr lang="hr-H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7E9C3A-0250-4665-881A-700202FFE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DOGAĐANJA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389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300"/>
            </a:lvl1pPr>
          </a:lstStyle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4"/>
            <a:ext cx="4629151" cy="3655219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C2E657-A4E2-407A-BE3A-64539E7A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DATUM</a:t>
            </a:r>
            <a:endParaRPr lang="hr-H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EBB3A-ABE2-420C-A7BA-FE654A21A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DOGAĐANJA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7498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300"/>
            </a:lvl1pPr>
          </a:lstStyle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4"/>
            <a:ext cx="4629151" cy="3655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257169" indent="0">
              <a:buNone/>
              <a:defRPr sz="1575"/>
            </a:lvl2pPr>
            <a:lvl3pPr marL="514337" indent="0">
              <a:buNone/>
              <a:defRPr sz="1350"/>
            </a:lvl3pPr>
            <a:lvl4pPr marL="771506" indent="0">
              <a:buNone/>
              <a:defRPr sz="1125"/>
            </a:lvl4pPr>
            <a:lvl5pPr marL="1028675" indent="0">
              <a:buNone/>
              <a:defRPr sz="1125"/>
            </a:lvl5pPr>
            <a:lvl6pPr marL="1285843" indent="0">
              <a:buNone/>
              <a:defRPr sz="1125"/>
            </a:lvl6pPr>
            <a:lvl7pPr marL="1543011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r>
              <a:rPr lang="hr-HR"/>
              <a:t>Kliknite ikonu da biste dodali  sliku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3E6CB-F5AA-4066-A4D3-5B061AB34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DATUM</a:t>
            </a:r>
            <a:endParaRPr lang="hr-H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587E8-ED36-4755-84AA-33A38C729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DOGAĐANJA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035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BA99239-FD53-9984-76A9-B48DEFFE886B}"/>
              </a:ext>
            </a:extLst>
          </p:cNvPr>
          <p:cNvCxnSpPr/>
          <p:nvPr/>
        </p:nvCxnSpPr>
        <p:spPr>
          <a:xfrm>
            <a:off x="1659487" y="4733923"/>
            <a:ext cx="0" cy="256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61B1C1-1DFF-4411-534B-3764D3A4C50A}"/>
              </a:ext>
            </a:extLst>
          </p:cNvPr>
          <p:cNvCxnSpPr/>
          <p:nvPr/>
        </p:nvCxnSpPr>
        <p:spPr>
          <a:xfrm>
            <a:off x="7478549" y="4733923"/>
            <a:ext cx="0" cy="256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C151862D-108B-5E80-3537-5ACE387D7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FA6F22B-D305-10FD-132B-93D5797AB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5F70E2-9774-4B9F-B9F1-AA3F852A48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44912" y="4766164"/>
            <a:ext cx="11971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1">
                <a:solidFill>
                  <a:schemeClr val="tx1"/>
                </a:solidFill>
              </a:defRPr>
            </a:lvl1pPr>
          </a:lstStyle>
          <a:p>
            <a:r>
              <a:rPr lang="sr-Latn-RS" dirty="0"/>
              <a:t>18.4.2024.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A46192-7FD8-4465-A667-5FE4EDBD7B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63263" y="4767263"/>
            <a:ext cx="501747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1">
                <a:solidFill>
                  <a:schemeClr val="tx1"/>
                </a:solidFill>
              </a:defRPr>
            </a:lvl1pPr>
          </a:lstStyle>
          <a:p>
            <a:r>
              <a:rPr lang="hr-HR" dirty="0"/>
              <a:t>Dani e-infrastrukture – Srce DEI24</a:t>
            </a:r>
          </a:p>
        </p:txBody>
      </p:sp>
    </p:spTree>
    <p:extLst>
      <p:ext uri="{BB962C8B-B14F-4D97-AF65-F5344CB8AC3E}">
        <p14:creationId xmlns:p14="http://schemas.microsoft.com/office/powerpoint/2010/main" val="111836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9" r:id="rId12"/>
  </p:sldLayoutIdLst>
  <p:hf sldNum="0" hdr="0"/>
  <p:txStyles>
    <p:titleStyle>
      <a:lvl1pPr algn="ctr" defTabSz="514337" rtl="0" eaLnBrk="1" latinLnBrk="0" hangingPunct="1">
        <a:lnSpc>
          <a:spcPct val="90000"/>
        </a:lnSpc>
        <a:spcBef>
          <a:spcPct val="0"/>
        </a:spcBef>
        <a:buNone/>
        <a:defRPr sz="2025" b="1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000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620" userDrawn="1">
          <p15:clr>
            <a:srgbClr val="F26B43"/>
          </p15:clr>
        </p15:guide>
        <p15:guide id="4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532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srce.hr/pages/viewpage.action?pageId=64061506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hrcak@srce.h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hrcak@srce.h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hrcak.srce.hr/ojs/index.php/test/workflow/index/30697/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hrcak.srce.hr/ojs/index.php/test/management/settings/websit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zenodo.org/records/10496594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enodo.org/doi/10.5281/zenodo.1002218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rcak.srce.hr/ojs/index.php/test/management/settings/websit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hrcak.srce.h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craft-oa.e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zenodo.org/records/10496594" TargetMode="External"/><Relationship Id="rId2" Type="http://schemas.openxmlformats.org/officeDocument/2006/relationships/hyperlink" Target="https://zenodo.org/records/811266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446" y="4120993"/>
            <a:ext cx="4533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Datum, mjesto, autor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7DE4A4-2088-44A2-B1C9-D662C0E94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Napredno korištenje OJS-a za uređivanje časopisa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267F370-F4A5-4DFB-A74B-587E29F389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Ljiljana Jertec Musap, Srce</a:t>
            </a:r>
          </a:p>
          <a:p>
            <a:endParaRPr lang="hr-HR" dirty="0"/>
          </a:p>
          <a:p>
            <a:r>
              <a:rPr lang="hr-HR" dirty="0"/>
              <a:t>Dani e-infrastrukture – Srce DEI24, 18.4.2024.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48246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C8F16-6793-4599-8590-AF62F50D7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Uloge i ovlasti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ABCA7-0656-47A2-AD9F-8F1322E1D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err="1"/>
              <a:t>Users</a:t>
            </a:r>
            <a:r>
              <a:rPr lang="hr-HR" dirty="0"/>
              <a:t> &amp; </a:t>
            </a:r>
            <a:r>
              <a:rPr lang="hr-HR" dirty="0" err="1"/>
              <a:t>Roles</a:t>
            </a:r>
            <a:r>
              <a:rPr lang="hr-HR" dirty="0"/>
              <a:t> &gt; Site Access </a:t>
            </a:r>
            <a:r>
              <a:rPr lang="hr-HR" dirty="0" err="1"/>
              <a:t>Options</a:t>
            </a:r>
            <a:r>
              <a:rPr lang="hr-HR" dirty="0"/>
              <a:t> </a:t>
            </a:r>
          </a:p>
          <a:p>
            <a:pPr lvl="1"/>
            <a:r>
              <a:rPr lang="hr-HR" dirty="0"/>
              <a:t>Tko može pristupiti časopisu </a:t>
            </a:r>
          </a:p>
          <a:p>
            <a:pPr lvl="1"/>
            <a:r>
              <a:rPr lang="hr-HR" dirty="0"/>
              <a:t>Tko može vidjeti članke</a:t>
            </a:r>
          </a:p>
          <a:p>
            <a:pPr lvl="1"/>
            <a:r>
              <a:rPr lang="hr-HR" b="1" dirty="0"/>
              <a:t>Tko se može registrirati u časopis </a:t>
            </a:r>
            <a:r>
              <a:rPr lang="hr-HR" dirty="0"/>
              <a:t>(zašto su „nepoznati” ljudi na popisu korisnika časopisa?)</a:t>
            </a:r>
          </a:p>
          <a:p>
            <a:pPr lvl="1"/>
            <a:endParaRPr lang="hr-HR" dirty="0"/>
          </a:p>
          <a:p>
            <a:r>
              <a:rPr lang="hr-HR" dirty="0" err="1"/>
              <a:t>Users</a:t>
            </a:r>
            <a:r>
              <a:rPr lang="hr-HR" dirty="0"/>
              <a:t> &amp; </a:t>
            </a:r>
            <a:r>
              <a:rPr lang="hr-HR" dirty="0" err="1"/>
              <a:t>Roles</a:t>
            </a:r>
            <a:r>
              <a:rPr lang="hr-HR" dirty="0"/>
              <a:t> &gt; </a:t>
            </a:r>
            <a:r>
              <a:rPr lang="hr-HR" dirty="0" err="1"/>
              <a:t>Roles</a:t>
            </a:r>
            <a:endParaRPr lang="hr-HR" dirty="0"/>
          </a:p>
          <a:p>
            <a:pPr lvl="1"/>
            <a:r>
              <a:rPr lang="hr-HR" dirty="0"/>
              <a:t>Definiranje koje konkretno ovlasti ima neka uloga</a:t>
            </a:r>
          </a:p>
          <a:p>
            <a:pPr lvl="1"/>
            <a:endParaRPr lang="hr-HR" dirty="0"/>
          </a:p>
          <a:p>
            <a:r>
              <a:rPr lang="hr-HR" dirty="0" err="1"/>
              <a:t>Users</a:t>
            </a:r>
            <a:r>
              <a:rPr lang="hr-HR" dirty="0"/>
              <a:t> &amp; </a:t>
            </a:r>
            <a:r>
              <a:rPr lang="hr-HR" dirty="0" err="1"/>
              <a:t>Roles</a:t>
            </a:r>
            <a:r>
              <a:rPr lang="hr-HR" dirty="0"/>
              <a:t> &gt; </a:t>
            </a:r>
            <a:r>
              <a:rPr lang="hr-HR" dirty="0" err="1"/>
              <a:t>Users</a:t>
            </a:r>
            <a:endParaRPr lang="hr-HR" dirty="0"/>
          </a:p>
          <a:p>
            <a:pPr lvl="1"/>
            <a:r>
              <a:rPr lang="hr-HR" dirty="0"/>
              <a:t>Popis korisnika časopisa</a:t>
            </a:r>
          </a:p>
          <a:p>
            <a:pPr lvl="1"/>
            <a:endParaRPr lang="hr-HR" dirty="0"/>
          </a:p>
          <a:p>
            <a:pPr lvl="1"/>
            <a:endParaRPr lang="hr-HR" dirty="0"/>
          </a:p>
          <a:p>
            <a:pPr lvl="1"/>
            <a:endParaRPr lang="hr-HR" dirty="0"/>
          </a:p>
          <a:p>
            <a:r>
              <a:rPr lang="hr-HR" dirty="0"/>
              <a:t>Dodjeljivanje uloga – čest problem: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 err="1"/>
              <a:t>Section</a:t>
            </a:r>
            <a:r>
              <a:rPr lang="hr-HR" dirty="0"/>
              <a:t> </a:t>
            </a:r>
            <a:r>
              <a:rPr lang="hr-HR" dirty="0" err="1"/>
              <a:t>editors</a:t>
            </a:r>
            <a:endParaRPr lang="hr-HR" dirty="0"/>
          </a:p>
          <a:p>
            <a:endParaRPr lang="hr-H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B5559-70BD-45AD-B406-E7EF7F9A1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6715E-351E-481C-B3BD-47D254475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Dani e-infrastrukture – Srce DEI24</a:t>
            </a:r>
          </a:p>
        </p:txBody>
      </p:sp>
      <p:sp>
        <p:nvSpPr>
          <p:cNvPr id="6" name="AutoShape 2" descr="image">
            <a:extLst>
              <a:ext uri="{FF2B5EF4-FFF2-40B4-BE49-F238E27FC236}">
                <a16:creationId xmlns:a16="http://schemas.microsoft.com/office/drawing/2014/main" id="{C70E3E6F-79D3-4004-9CFA-E0F9D99C43E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00A975-02F5-40ED-BA8A-24072CA367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3287"/>
          <a:stretch/>
        </p:blipFill>
        <p:spPr>
          <a:xfrm>
            <a:off x="804381" y="3000971"/>
            <a:ext cx="4163865" cy="104010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16213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772F7-BE56-4582-A95A-96281ECB5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Trajni identifikatori - DOI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25454-34AB-4C5A-B30C-656DA0E1E2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err="1"/>
              <a:t>Settings</a:t>
            </a:r>
            <a:r>
              <a:rPr lang="hr-HR" dirty="0"/>
              <a:t> &gt; </a:t>
            </a:r>
            <a:r>
              <a:rPr lang="hr-HR" dirty="0" err="1"/>
              <a:t>Website</a:t>
            </a:r>
            <a:r>
              <a:rPr lang="hr-HR" dirty="0"/>
              <a:t> &gt; </a:t>
            </a:r>
            <a:r>
              <a:rPr lang="hr-HR" dirty="0" err="1"/>
              <a:t>Plugins</a:t>
            </a:r>
            <a:r>
              <a:rPr lang="hr-HR" dirty="0"/>
              <a:t> &gt; </a:t>
            </a:r>
            <a:r>
              <a:rPr lang="hr-HR" dirty="0" err="1"/>
              <a:t>Installed</a:t>
            </a:r>
            <a:r>
              <a:rPr lang="hr-HR" dirty="0"/>
              <a:t> </a:t>
            </a:r>
            <a:r>
              <a:rPr lang="hr-HR" dirty="0" err="1"/>
              <a:t>plugins</a:t>
            </a:r>
            <a:r>
              <a:rPr lang="hr-HR" dirty="0"/>
              <a:t> &gt;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Identifier</a:t>
            </a:r>
            <a:r>
              <a:rPr lang="hr-HR" dirty="0"/>
              <a:t> </a:t>
            </a:r>
            <a:r>
              <a:rPr lang="hr-HR" dirty="0" err="1"/>
              <a:t>plugins</a:t>
            </a:r>
            <a:r>
              <a:rPr lang="hr-HR" dirty="0"/>
              <a:t> &gt; </a:t>
            </a:r>
            <a:r>
              <a:rPr lang="hr-HR" b="1" dirty="0"/>
              <a:t>DOI</a:t>
            </a:r>
          </a:p>
          <a:p>
            <a:endParaRPr lang="hr-HR" b="1" dirty="0"/>
          </a:p>
          <a:p>
            <a:r>
              <a:rPr lang="hr-HR" dirty="0"/>
              <a:t>Klikom na strelicu kod navedenog </a:t>
            </a:r>
            <a:r>
              <a:rPr lang="hr-HR" dirty="0" err="1"/>
              <a:t>plugina</a:t>
            </a:r>
            <a:r>
              <a:rPr lang="hr-HR" dirty="0"/>
              <a:t> i </a:t>
            </a:r>
            <a:r>
              <a:rPr lang="hr-HR" dirty="0" err="1"/>
              <a:t>Settings</a:t>
            </a:r>
            <a:r>
              <a:rPr lang="hr-HR" dirty="0"/>
              <a:t> otvara se konfiguracija čemu se </a:t>
            </a:r>
            <a:r>
              <a:rPr lang="hr-HR" dirty="0" err="1"/>
              <a:t>dodijeljuje</a:t>
            </a:r>
            <a:r>
              <a:rPr lang="hr-HR" dirty="0"/>
              <a:t> DOI i u kojem obliku </a:t>
            </a:r>
          </a:p>
          <a:p>
            <a:endParaRPr lang="hr-HR" dirty="0"/>
          </a:p>
          <a:p>
            <a:r>
              <a:rPr lang="hr-HR" dirty="0"/>
              <a:t>Ovo se koristi ako se DOI dobiva izvan OJS-a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B5BCD3-AF25-4179-B8EA-7D2FFF3BAE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err="1"/>
              <a:t>Settings</a:t>
            </a:r>
            <a:r>
              <a:rPr lang="hr-HR" dirty="0"/>
              <a:t> &gt; </a:t>
            </a:r>
            <a:r>
              <a:rPr lang="hr-HR" dirty="0" err="1"/>
              <a:t>Website</a:t>
            </a:r>
            <a:r>
              <a:rPr lang="hr-HR" dirty="0"/>
              <a:t> &gt; </a:t>
            </a:r>
            <a:r>
              <a:rPr lang="hr-HR" dirty="0" err="1"/>
              <a:t>Plugins</a:t>
            </a:r>
            <a:r>
              <a:rPr lang="hr-HR" dirty="0"/>
              <a:t> &gt; </a:t>
            </a:r>
            <a:r>
              <a:rPr lang="hr-HR" dirty="0" err="1"/>
              <a:t>Installed</a:t>
            </a:r>
            <a:r>
              <a:rPr lang="hr-HR" dirty="0"/>
              <a:t> </a:t>
            </a:r>
            <a:r>
              <a:rPr lang="hr-HR" dirty="0" err="1"/>
              <a:t>plugins</a:t>
            </a:r>
            <a:r>
              <a:rPr lang="hr-HR" dirty="0"/>
              <a:t> &gt; Import/Export </a:t>
            </a:r>
            <a:r>
              <a:rPr lang="hr-HR" dirty="0" err="1"/>
              <a:t>Plugins</a:t>
            </a:r>
            <a:r>
              <a:rPr lang="hr-HR" dirty="0"/>
              <a:t> &gt; </a:t>
            </a:r>
            <a:r>
              <a:rPr lang="hr-HR" b="1" dirty="0" err="1"/>
              <a:t>Crossref</a:t>
            </a:r>
            <a:r>
              <a:rPr lang="hr-HR" b="1" dirty="0"/>
              <a:t> Reference </a:t>
            </a:r>
            <a:r>
              <a:rPr lang="hr-HR" b="1" dirty="0" err="1"/>
              <a:t>linking</a:t>
            </a:r>
            <a:r>
              <a:rPr lang="hr-HR" b="1" dirty="0"/>
              <a:t> </a:t>
            </a:r>
            <a:r>
              <a:rPr lang="hr-HR" b="1" dirty="0" err="1"/>
              <a:t>plugin</a:t>
            </a:r>
            <a:r>
              <a:rPr lang="hr-HR" b="1" dirty="0"/>
              <a:t> </a:t>
            </a:r>
            <a:r>
              <a:rPr lang="hr-HR" dirty="0"/>
              <a:t>(za verzije 3 i više)</a:t>
            </a:r>
            <a:endParaRPr lang="hr-HR" b="1" dirty="0"/>
          </a:p>
          <a:p>
            <a:endParaRPr lang="hr-HR" b="1" dirty="0"/>
          </a:p>
          <a:p>
            <a:r>
              <a:rPr lang="hr-HR" dirty="0"/>
              <a:t>Za dobivanje DOI brojeva izravno iz OJS-a</a:t>
            </a:r>
          </a:p>
          <a:p>
            <a:r>
              <a:rPr lang="hr-HR" dirty="0"/>
              <a:t>Potrebna registracija u </a:t>
            </a:r>
            <a:r>
              <a:rPr lang="hr-HR" dirty="0" err="1"/>
              <a:t>Crossrefu</a:t>
            </a:r>
            <a:endParaRPr lang="hr-HR" dirty="0"/>
          </a:p>
          <a:p>
            <a:r>
              <a:rPr lang="hr-HR" dirty="0"/>
              <a:t>Dva načina rada:</a:t>
            </a:r>
          </a:p>
          <a:p>
            <a:pPr lvl="1"/>
            <a:r>
              <a:rPr lang="hr-HR" dirty="0"/>
              <a:t>Izravna registracija DOI brojeva u </a:t>
            </a:r>
            <a:r>
              <a:rPr lang="hr-HR" dirty="0" err="1"/>
              <a:t>CrossRef</a:t>
            </a:r>
            <a:endParaRPr lang="hr-HR" dirty="0"/>
          </a:p>
          <a:p>
            <a:pPr lvl="1"/>
            <a:r>
              <a:rPr lang="hr-HR" dirty="0"/>
              <a:t>Generiranje i export </a:t>
            </a:r>
            <a:r>
              <a:rPr lang="hr-HR" dirty="0" err="1"/>
              <a:t>Crossref</a:t>
            </a:r>
            <a:r>
              <a:rPr lang="hr-HR" dirty="0"/>
              <a:t> XML formata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38FA8-51CA-472A-8692-7F853807D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8D9C9-F718-44B1-99ED-949501022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Dani e-infrastrukture – Srce DEI24</a:t>
            </a:r>
          </a:p>
        </p:txBody>
      </p:sp>
    </p:spTree>
    <p:extLst>
      <p:ext uri="{BB962C8B-B14F-4D97-AF65-F5344CB8AC3E}">
        <p14:creationId xmlns:p14="http://schemas.microsoft.com/office/powerpoint/2010/main" val="1938945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3AAB3-B5FE-453F-9B7A-F3D3DC5C7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Migracija i/ili sinkronizacija podataka između OJS-a i Hrčka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59F33-44E3-4CD6-B83F-911EF5F97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Vlastita instanca OJS-a </a:t>
            </a:r>
            <a:r>
              <a:rPr lang="hr-HR" dirty="0">
                <a:sym typeface="Wingdings" panose="05000000000000000000" pitchFamily="2" charset="2"/>
              </a:rPr>
              <a:t> Hrčak OJS ✅❓</a:t>
            </a:r>
          </a:p>
          <a:p>
            <a:endParaRPr lang="hr-HR" dirty="0">
              <a:sym typeface="Wingdings" panose="05000000000000000000" pitchFamily="2" charset="2"/>
            </a:endParaRPr>
          </a:p>
          <a:p>
            <a:r>
              <a:rPr lang="hr-HR" dirty="0">
                <a:sym typeface="Wingdings" panose="05000000000000000000" pitchFamily="2" charset="2"/>
              </a:rPr>
              <a:t>Vlastita instanca OJS-a  Hrčak portal ✅❓</a:t>
            </a:r>
          </a:p>
          <a:p>
            <a:endParaRPr lang="hr-HR" dirty="0">
              <a:sym typeface="Wingdings" panose="05000000000000000000" pitchFamily="2" charset="2"/>
            </a:endParaRPr>
          </a:p>
          <a:p>
            <a:r>
              <a:rPr lang="hr-HR" dirty="0">
                <a:sym typeface="Wingdings" panose="05000000000000000000" pitchFamily="2" charset="2"/>
              </a:rPr>
              <a:t>Hrčak OJS  Hrčak portal  ✅✅</a:t>
            </a:r>
            <a:r>
              <a:rPr lang="hr-HR" sz="600" dirty="0">
                <a:sym typeface="Wingdings" panose="05000000000000000000" pitchFamily="2" charset="2"/>
              </a:rPr>
              <a:t>❓</a:t>
            </a:r>
          </a:p>
          <a:p>
            <a:endParaRPr lang="hr-HR" dirty="0">
              <a:sym typeface="Wingdings" panose="05000000000000000000" pitchFamily="2" charset="2"/>
            </a:endParaRPr>
          </a:p>
          <a:p>
            <a:endParaRPr lang="hr-HR" dirty="0">
              <a:sym typeface="Wingdings" panose="05000000000000000000" pitchFamily="2" charset="2"/>
            </a:endParaRPr>
          </a:p>
          <a:p>
            <a:endParaRPr lang="hr-HR" dirty="0">
              <a:sym typeface="Wingdings" panose="05000000000000000000" pitchFamily="2" charset="2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2451F-14E2-42A5-A91F-7C665777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6424-61B8-4442-B7DE-01DB2A53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Dani e-infrastrukture – Srce DEI24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5026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D42A-167B-484F-A1D2-6E27AB5F5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Vlastita instanca OJS-a </a:t>
            </a:r>
            <a:r>
              <a:rPr lang="hr-HR" dirty="0">
                <a:sym typeface="Wingdings" panose="05000000000000000000" pitchFamily="2" charset="2"/>
              </a:rPr>
              <a:t> Hrčak OJS 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A8B80-0BBC-48BE-97E3-F5D8F3736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ym typeface="Wingdings" panose="05000000000000000000" pitchFamily="2" charset="2"/>
              </a:rPr>
              <a:t>✅ </a:t>
            </a:r>
            <a:r>
              <a:rPr lang="hr-HR" dirty="0"/>
              <a:t>Vlastita instanca OJS (</a:t>
            </a:r>
            <a:r>
              <a:rPr lang="hr-HR" b="1" dirty="0"/>
              <a:t>verzija 3.2.1.4</a:t>
            </a:r>
            <a:r>
              <a:rPr lang="hr-HR" dirty="0"/>
              <a:t>.) </a:t>
            </a:r>
            <a:r>
              <a:rPr lang="hr-HR" dirty="0">
                <a:sym typeface="Wingdings" panose="05000000000000000000" pitchFamily="2" charset="2"/>
              </a:rPr>
              <a:t> Hrčak OJS (</a:t>
            </a:r>
            <a:r>
              <a:rPr lang="hr-HR" b="1" dirty="0">
                <a:sym typeface="Wingdings" panose="05000000000000000000" pitchFamily="2" charset="2"/>
              </a:rPr>
              <a:t>verzija 3.2.1.4</a:t>
            </a:r>
            <a:r>
              <a:rPr lang="hr-HR" dirty="0">
                <a:sym typeface="Wingdings" panose="05000000000000000000" pitchFamily="2" charset="2"/>
              </a:rPr>
              <a:t>.) </a:t>
            </a:r>
          </a:p>
          <a:p>
            <a:endParaRPr lang="hr-HR" dirty="0">
              <a:sym typeface="Wingdings" panose="05000000000000000000" pitchFamily="2" charset="2"/>
            </a:endParaRPr>
          </a:p>
          <a:p>
            <a:pPr lvl="1"/>
            <a:r>
              <a:rPr lang="hr-HR" dirty="0">
                <a:sym typeface="Wingdings" panose="05000000000000000000" pitchFamily="2" charset="2"/>
              </a:rPr>
              <a:t>✅ Prijenos brojeva i članaka </a:t>
            </a:r>
          </a:p>
          <a:p>
            <a:pPr lvl="1"/>
            <a:r>
              <a:rPr lang="hr-HR" dirty="0">
                <a:sym typeface="Wingdings" panose="05000000000000000000" pitchFamily="2" charset="2"/>
              </a:rPr>
              <a:t>❓ Prijenos osoba</a:t>
            </a:r>
          </a:p>
          <a:p>
            <a:pPr lvl="1"/>
            <a:r>
              <a:rPr lang="hr-HR" dirty="0">
                <a:sym typeface="Wingdings" panose="05000000000000000000" pitchFamily="2" charset="2"/>
              </a:rPr>
              <a:t>❓ Prijenos recenzije, </a:t>
            </a:r>
            <a:r>
              <a:rPr lang="hr-HR" dirty="0" err="1">
                <a:sym typeface="Wingdings" panose="05000000000000000000" pitchFamily="2" charset="2"/>
              </a:rPr>
              <a:t>korespodencije</a:t>
            </a:r>
            <a:r>
              <a:rPr lang="hr-HR" dirty="0">
                <a:sym typeface="Wingdings" panose="05000000000000000000" pitchFamily="2" charset="2"/>
              </a:rPr>
              <a:t> s autorima</a:t>
            </a:r>
          </a:p>
          <a:p>
            <a:pPr lvl="1"/>
            <a:r>
              <a:rPr lang="hr-HR" dirty="0">
                <a:sym typeface="Wingdings" panose="05000000000000000000" pitchFamily="2" charset="2"/>
              </a:rPr>
              <a:t>❓ Vlastita instanca OJS (verzija </a:t>
            </a:r>
            <a:r>
              <a:rPr lang="hr-HR" i="1" dirty="0">
                <a:sym typeface="Wingdings" panose="05000000000000000000" pitchFamily="2" charset="2"/>
              </a:rPr>
              <a:t>viša ili niža </a:t>
            </a:r>
            <a:r>
              <a:rPr lang="hr-HR" dirty="0">
                <a:sym typeface="Wingdings" panose="05000000000000000000" pitchFamily="2" charset="2"/>
              </a:rPr>
              <a:t>od 3.2.1.4.)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i="1" dirty="0">
                <a:hlinkClick r:id="rId3"/>
              </a:rPr>
              <a:t>Postupak </a:t>
            </a:r>
            <a:r>
              <a:rPr lang="hr-HR" i="1" dirty="0" err="1">
                <a:hlinkClick r:id="rId3"/>
              </a:rPr>
              <a:t>exporta</a:t>
            </a:r>
            <a:r>
              <a:rPr lang="hr-HR" i="1" dirty="0">
                <a:hlinkClick r:id="rId3"/>
              </a:rPr>
              <a:t> i importa </a:t>
            </a:r>
            <a:endParaRPr lang="hr-HR" i="1" dirty="0"/>
          </a:p>
          <a:p>
            <a:endParaRPr lang="hr-HR" i="1" dirty="0"/>
          </a:p>
          <a:p>
            <a:endParaRPr lang="hr-HR" i="1" dirty="0"/>
          </a:p>
          <a:p>
            <a:r>
              <a:rPr lang="hr-HR" dirty="0"/>
              <a:t>Alternativa: </a:t>
            </a:r>
            <a:r>
              <a:rPr lang="hr-HR" dirty="0" err="1"/>
              <a:t>QuickSubmit</a:t>
            </a:r>
            <a:r>
              <a:rPr lang="hr-HR" dirty="0"/>
              <a:t> </a:t>
            </a:r>
            <a:r>
              <a:rPr lang="hr-HR" dirty="0" err="1"/>
              <a:t>Plugin</a:t>
            </a:r>
            <a:endParaRPr lang="hr-H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D9A20-1E45-4CC0-8D18-F056ECFED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44F61-CE23-4663-87FA-2A18F81B6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Dani e-infrastrukture – Srce DEI24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9694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EDEDF-562A-417A-A5B1-419521A04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ym typeface="Wingdings" panose="05000000000000000000" pitchFamily="2" charset="2"/>
              </a:rPr>
              <a:t>Vlastita instanca OJS-a  Hrčak portal  ✅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D4B16-2515-468C-8435-107DAE5E2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>
                <a:sym typeface="Wingdings" panose="05000000000000000000" pitchFamily="2" charset="2"/>
              </a:rPr>
              <a:t>✅ </a:t>
            </a:r>
            <a:r>
              <a:rPr lang="hr-HR" dirty="0"/>
              <a:t>Vlastita instanca OJS (</a:t>
            </a:r>
            <a:r>
              <a:rPr lang="hr-HR" b="1" dirty="0"/>
              <a:t>verzija 3.2.1.4. ili niža</a:t>
            </a:r>
            <a:r>
              <a:rPr lang="hr-HR" dirty="0"/>
              <a:t>) </a:t>
            </a:r>
            <a:r>
              <a:rPr lang="hr-HR" dirty="0">
                <a:sym typeface="Wingdings" panose="05000000000000000000" pitchFamily="2" charset="2"/>
              </a:rPr>
              <a:t> Hrčak portal</a:t>
            </a:r>
          </a:p>
          <a:p>
            <a:endParaRPr lang="hr-HR" dirty="0">
              <a:sym typeface="Wingdings" panose="05000000000000000000" pitchFamily="2" charset="2"/>
            </a:endParaRPr>
          </a:p>
          <a:p>
            <a:pPr lvl="1"/>
            <a:r>
              <a:rPr lang="hr-HR" dirty="0">
                <a:sym typeface="Wingdings" panose="05000000000000000000" pitchFamily="2" charset="2"/>
              </a:rPr>
              <a:t>✅ Prijenos brojeva i članaka </a:t>
            </a:r>
          </a:p>
          <a:p>
            <a:pPr lvl="1"/>
            <a:r>
              <a:rPr lang="hr-HR" dirty="0">
                <a:sym typeface="Wingdings" panose="05000000000000000000" pitchFamily="2" charset="2"/>
              </a:rPr>
              <a:t>❓ Vrsta rada</a:t>
            </a:r>
            <a:endParaRPr lang="hr-HR" dirty="0"/>
          </a:p>
          <a:p>
            <a:endParaRPr lang="hr-HR" dirty="0"/>
          </a:p>
          <a:p>
            <a:r>
              <a:rPr lang="hr-HR" i="1" dirty="0"/>
              <a:t>Postupak:</a:t>
            </a:r>
          </a:p>
          <a:p>
            <a:r>
              <a:rPr lang="hr-HR" dirty="0"/>
              <a:t>Poslati molbu za aktivacijom mogućnosti sinkronizacije na </a:t>
            </a:r>
            <a:r>
              <a:rPr lang="hr-HR" dirty="0">
                <a:hlinkClick r:id="rId2"/>
              </a:rPr>
              <a:t>hrcak@srce.hr</a:t>
            </a:r>
            <a:r>
              <a:rPr lang="hr-HR" dirty="0"/>
              <a:t>, a u molbi je potrebno dostaviti podatke za pristup OJS bazi:</a:t>
            </a:r>
          </a:p>
          <a:p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/>
              <a:t>hostname</a:t>
            </a:r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/>
              <a:t>user</a:t>
            </a:r>
            <a:r>
              <a:rPr lang="hr-HR" dirty="0"/>
              <a:t>/pass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URL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tip baze (</a:t>
            </a:r>
            <a:r>
              <a:rPr lang="hr-HR" dirty="0" err="1"/>
              <a:t>MySQL</a:t>
            </a:r>
            <a:r>
              <a:rPr lang="hr-HR" dirty="0"/>
              <a:t>/</a:t>
            </a:r>
            <a:r>
              <a:rPr lang="hr-HR" dirty="0" err="1"/>
              <a:t>PostreSQL</a:t>
            </a:r>
            <a:r>
              <a:rPr lang="hr-HR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  <a:p>
            <a:r>
              <a:rPr lang="hr-HR" dirty="0"/>
              <a:t>te omogućiti sa svoje strane pristup bazi sa adrese hrcak.srce.hr.</a:t>
            </a:r>
          </a:p>
          <a:p>
            <a:endParaRPr lang="hr-H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C107D-DE09-44FA-8B55-108219619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0E0CB-F75D-43F6-A820-664A1DD81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Dani e-infrastrukture – Srce DEI24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4372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DF778-2262-4FDF-93EF-0D8910570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ym typeface="Wingdings" panose="05000000000000000000" pitchFamily="2" charset="2"/>
              </a:rPr>
              <a:t>Hrčak OJS  Hrčak portal  ✅✅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AAEBE-F61A-4D24-9A6B-E75F79108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Dovoljno je poslati zahtjev za omogućavanjem sinkronizacije na </a:t>
            </a:r>
            <a:r>
              <a:rPr lang="hr-HR" dirty="0">
                <a:hlinkClick r:id="rId2"/>
              </a:rPr>
              <a:t>hrcak@srce.hr</a:t>
            </a:r>
            <a:endParaRPr lang="hr-HR" dirty="0"/>
          </a:p>
          <a:p>
            <a:endParaRPr lang="hr-HR" dirty="0"/>
          </a:p>
          <a:p>
            <a:r>
              <a:rPr lang="hr-HR" dirty="0"/>
              <a:t>Sinkronizacija se pokreće kroz administratorsko sučelje hrcak-admin.srce.hr</a:t>
            </a:r>
          </a:p>
          <a:p>
            <a:endParaRPr lang="hr-HR" dirty="0"/>
          </a:p>
          <a:p>
            <a:r>
              <a:rPr lang="hr-HR" b="1" dirty="0"/>
              <a:t>Sinkronizacija Hrčak </a:t>
            </a:r>
            <a:r>
              <a:rPr lang="hr-HR" b="1" dirty="0">
                <a:sym typeface="Wingdings" panose="05000000000000000000" pitchFamily="2" charset="2"/>
              </a:rPr>
              <a:t> OJS nije omogućena!</a:t>
            </a:r>
          </a:p>
          <a:p>
            <a:endParaRPr lang="hr-HR" b="1" dirty="0">
              <a:sym typeface="Wingdings" panose="05000000000000000000" pitchFamily="2" charset="2"/>
            </a:endParaRPr>
          </a:p>
          <a:p>
            <a:endParaRPr lang="hr-HR" b="1" dirty="0">
              <a:sym typeface="Wingdings" panose="05000000000000000000" pitchFamily="2" charset="2"/>
            </a:endParaRPr>
          </a:p>
          <a:p>
            <a:endParaRPr lang="hr-HR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44DF7-9FBF-4CFC-89C0-C572ADB36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7677D-B372-483E-93CA-FE1D6DA6E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Dani e-infrastrukture – Srce DEI24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0117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0B163-1380-4B51-8FA8-C434960FA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JATS XML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C8FA7-2EF4-4BD9-922D-A0E35ABC1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JATS Template </a:t>
            </a:r>
            <a:r>
              <a:rPr lang="hr-HR" dirty="0" err="1"/>
              <a:t>Plugin</a:t>
            </a:r>
            <a:r>
              <a:rPr lang="hr-HR" dirty="0"/>
              <a:t> </a:t>
            </a:r>
          </a:p>
          <a:p>
            <a:pPr lvl="1"/>
            <a:r>
              <a:rPr lang="hr-HR" dirty="0"/>
              <a:t>kreira JATS dokument s </a:t>
            </a:r>
            <a:r>
              <a:rPr lang="hr-HR" dirty="0" err="1"/>
              <a:t>metapodacima</a:t>
            </a:r>
            <a:r>
              <a:rPr lang="hr-HR" dirty="0"/>
              <a:t> koji su uneseni prilikom predaje rada </a:t>
            </a:r>
            <a:r>
              <a:rPr lang="hr-HR" i="1" dirty="0"/>
              <a:t>(</a:t>
            </a:r>
            <a:r>
              <a:rPr lang="hr-HR" i="1" dirty="0" err="1"/>
              <a:t>submission</a:t>
            </a:r>
            <a:r>
              <a:rPr lang="hr-HR" i="1" dirty="0"/>
              <a:t>)</a:t>
            </a:r>
          </a:p>
          <a:p>
            <a:endParaRPr lang="hr-HR" i="1" dirty="0"/>
          </a:p>
          <a:p>
            <a:r>
              <a:rPr lang="hr-HR" dirty="0"/>
              <a:t>JATS </a:t>
            </a:r>
            <a:r>
              <a:rPr lang="hr-HR" dirty="0" err="1"/>
              <a:t>Metadata</a:t>
            </a:r>
            <a:r>
              <a:rPr lang="hr-HR" dirty="0"/>
              <a:t> Format </a:t>
            </a:r>
            <a:r>
              <a:rPr lang="hr-HR" dirty="0" err="1"/>
              <a:t>Plugin</a:t>
            </a:r>
            <a:endParaRPr lang="hr-HR" dirty="0"/>
          </a:p>
          <a:p>
            <a:pPr lvl="1"/>
            <a:r>
              <a:rPr lang="hr-HR" dirty="0"/>
              <a:t>kreira JATS dokument s </a:t>
            </a:r>
            <a:r>
              <a:rPr lang="hr-HR" dirty="0" err="1"/>
              <a:t>metapodacima</a:t>
            </a:r>
            <a:r>
              <a:rPr lang="hr-HR" dirty="0"/>
              <a:t> koji su uneseni prilikom predaje rada </a:t>
            </a:r>
            <a:r>
              <a:rPr lang="hr-HR" i="1" dirty="0"/>
              <a:t>(</a:t>
            </a:r>
            <a:r>
              <a:rPr lang="hr-HR" i="1" dirty="0" err="1"/>
              <a:t>submission</a:t>
            </a:r>
            <a:r>
              <a:rPr lang="hr-HR" i="1" dirty="0"/>
              <a:t>)</a:t>
            </a:r>
          </a:p>
          <a:p>
            <a:endParaRPr lang="hr-HR" i="1" dirty="0"/>
          </a:p>
          <a:p>
            <a:r>
              <a:rPr lang="hr-HR" dirty="0" err="1"/>
              <a:t>eLife</a:t>
            </a:r>
            <a:r>
              <a:rPr lang="hr-HR" dirty="0"/>
              <a:t> </a:t>
            </a:r>
            <a:r>
              <a:rPr lang="hr-HR" dirty="0" err="1"/>
              <a:t>Lens</a:t>
            </a:r>
            <a:r>
              <a:rPr lang="hr-HR" dirty="0"/>
              <a:t> </a:t>
            </a:r>
            <a:r>
              <a:rPr lang="hr-HR" dirty="0" err="1"/>
              <a:t>Article</a:t>
            </a:r>
            <a:r>
              <a:rPr lang="hr-HR" dirty="0"/>
              <a:t> </a:t>
            </a:r>
            <a:r>
              <a:rPr lang="hr-HR" dirty="0" err="1"/>
              <a:t>Viewer</a:t>
            </a:r>
            <a:r>
              <a:rPr lang="hr-HR" dirty="0"/>
              <a:t> </a:t>
            </a:r>
            <a:r>
              <a:rPr lang="hr-HR" dirty="0" err="1"/>
              <a:t>Plugin</a:t>
            </a:r>
            <a:endParaRPr lang="hr-HR" dirty="0"/>
          </a:p>
          <a:p>
            <a:pPr lvl="1"/>
            <a:r>
              <a:rPr lang="hr-HR" dirty="0"/>
              <a:t>Omogućuje prikaz cjelovitog teksta kreiranog iz (prethodno </a:t>
            </a:r>
            <a:r>
              <a:rPr lang="hr-HR" dirty="0" err="1"/>
              <a:t>uploadanog</a:t>
            </a:r>
            <a:r>
              <a:rPr lang="hr-HR" dirty="0"/>
              <a:t>) JATS XML-a</a:t>
            </a:r>
          </a:p>
          <a:p>
            <a:pPr lvl="1"/>
            <a:endParaRPr lang="hr-HR" i="1" dirty="0"/>
          </a:p>
          <a:p>
            <a:pPr lvl="1"/>
            <a:r>
              <a:rPr lang="hr-HR" i="1" dirty="0"/>
              <a:t>Primjer: </a:t>
            </a:r>
            <a:r>
              <a:rPr lang="hr-HR" i="1" dirty="0">
                <a:hlinkClick r:id="rId2"/>
              </a:rPr>
              <a:t>https://hrcak.srce.hr/ojs/index.php/test/workflow/index/30697/1</a:t>
            </a:r>
            <a:r>
              <a:rPr lang="hr-HR" i="1" dirty="0"/>
              <a:t> </a:t>
            </a:r>
          </a:p>
          <a:p>
            <a:pPr marL="0" indent="0">
              <a:buNone/>
            </a:pPr>
            <a:endParaRPr lang="hr-HR" i="1" dirty="0"/>
          </a:p>
          <a:p>
            <a:pPr lvl="1"/>
            <a:endParaRPr lang="hr-H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462E9-E9A6-4429-9144-859436E43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DDCB2-59C9-4E01-8B5C-8C420A1A2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Dani e-infrastrukture – Srce DEI24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1646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AA7D7-898A-4EE2-9EA8-060FF1BAB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Dugotrajno arhiviranje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45428-8D60-44FD-B5B5-D3C5E0837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Osigurano u Srcu</a:t>
            </a:r>
          </a:p>
          <a:p>
            <a:pPr lvl="1"/>
            <a:r>
              <a:rPr lang="hr-HR" dirty="0"/>
              <a:t>u svrhu oporavka od katastrofa rade dnevne sigurnosne kopije podataka na alternativnu lokaciju</a:t>
            </a:r>
          </a:p>
          <a:p>
            <a:pPr lvl="1"/>
            <a:r>
              <a:rPr lang="hr-HR" dirty="0"/>
              <a:t>dva puta godišnje rade se arhivske kopije podataka koje se dugotrajno čuvaju</a:t>
            </a:r>
          </a:p>
          <a:p>
            <a:endParaRPr lang="hr-HR" dirty="0"/>
          </a:p>
          <a:p>
            <a:r>
              <a:rPr lang="hr-HR" dirty="0"/>
              <a:t>Vanjski sustavi</a:t>
            </a:r>
          </a:p>
          <a:p>
            <a:pPr lvl="1"/>
            <a:r>
              <a:rPr lang="hr-HR" dirty="0" err="1"/>
              <a:t>Portico</a:t>
            </a:r>
            <a:r>
              <a:rPr lang="hr-HR" dirty="0"/>
              <a:t>, LOCKSS (</a:t>
            </a:r>
            <a:r>
              <a:rPr lang="en-US" dirty="0"/>
              <a:t>Lots Of Copies Keep Stuff Safe</a:t>
            </a:r>
            <a:r>
              <a:rPr lang="hr-HR" dirty="0"/>
              <a:t>), CLOCKSS</a:t>
            </a:r>
          </a:p>
          <a:p>
            <a:endParaRPr lang="hr-HR" dirty="0"/>
          </a:p>
          <a:p>
            <a:r>
              <a:rPr lang="hr-HR" dirty="0"/>
              <a:t>OJS dodaci</a:t>
            </a:r>
          </a:p>
          <a:p>
            <a:pPr lvl="1"/>
            <a:r>
              <a:rPr lang="hr-HR" dirty="0"/>
              <a:t>PKP PN </a:t>
            </a:r>
            <a:r>
              <a:rPr lang="hr-HR" dirty="0" err="1"/>
              <a:t>Plugin</a:t>
            </a:r>
            <a:endParaRPr lang="hr-HR" dirty="0"/>
          </a:p>
          <a:p>
            <a:pPr lvl="2"/>
            <a:r>
              <a:rPr lang="hr-HR" dirty="0" err="1"/>
              <a:t>Settings</a:t>
            </a:r>
            <a:r>
              <a:rPr lang="hr-HR" dirty="0"/>
              <a:t> &gt; </a:t>
            </a:r>
            <a:r>
              <a:rPr lang="hr-HR" dirty="0" err="1"/>
              <a:t>Archiving</a:t>
            </a:r>
            <a:r>
              <a:rPr lang="hr-HR" dirty="0"/>
              <a:t> &gt; PKP PN</a:t>
            </a:r>
          </a:p>
          <a:p>
            <a:endParaRPr lang="hr-HR" dirty="0"/>
          </a:p>
          <a:p>
            <a:pPr lvl="1"/>
            <a:r>
              <a:rPr lang="hr-HR" dirty="0" err="1"/>
              <a:t>Portico</a:t>
            </a:r>
            <a:r>
              <a:rPr lang="hr-HR" dirty="0"/>
              <a:t> </a:t>
            </a:r>
            <a:r>
              <a:rPr lang="hr-HR" dirty="0" err="1"/>
              <a:t>Plugin</a:t>
            </a:r>
            <a:r>
              <a:rPr lang="hr-HR" dirty="0"/>
              <a:t> (iza 3.3.x.)</a:t>
            </a:r>
          </a:p>
          <a:p>
            <a:pPr lvl="2"/>
            <a:r>
              <a:rPr lang="hr-HR" dirty="0" err="1"/>
              <a:t>Tools</a:t>
            </a:r>
            <a:r>
              <a:rPr lang="hr-HR" dirty="0"/>
              <a:t> &gt; Import/Export &gt; </a:t>
            </a:r>
            <a:r>
              <a:rPr lang="hr-HR" dirty="0" err="1"/>
              <a:t>Portico</a:t>
            </a:r>
            <a:r>
              <a:rPr lang="hr-HR" dirty="0"/>
              <a:t> Export </a:t>
            </a:r>
            <a:r>
              <a:rPr lang="hr-HR" dirty="0" err="1"/>
              <a:t>Plugin</a:t>
            </a:r>
            <a:endParaRPr lang="hr-HR" dirty="0"/>
          </a:p>
          <a:p>
            <a:endParaRPr lang="hr-HR" dirty="0"/>
          </a:p>
          <a:p>
            <a:pPr lvl="1"/>
            <a:r>
              <a:rPr lang="hr-HR" dirty="0"/>
              <a:t>LOCKSS and CLOCKSS </a:t>
            </a:r>
            <a:r>
              <a:rPr lang="hr-HR" dirty="0" err="1"/>
              <a:t>Plugin</a:t>
            </a:r>
            <a:endParaRPr lang="hr-HR" dirty="0"/>
          </a:p>
          <a:p>
            <a:pPr lvl="2"/>
            <a:r>
              <a:rPr lang="hr-HR" dirty="0" err="1"/>
              <a:t>Settings</a:t>
            </a:r>
            <a:r>
              <a:rPr lang="hr-HR" dirty="0"/>
              <a:t> &gt; </a:t>
            </a:r>
            <a:r>
              <a:rPr lang="hr-HR" dirty="0" err="1"/>
              <a:t>Archiving</a:t>
            </a:r>
            <a:r>
              <a:rPr lang="hr-HR" dirty="0"/>
              <a:t> &gt; LOCKSS and CLOCKSS</a:t>
            </a:r>
          </a:p>
          <a:p>
            <a:pPr lvl="1"/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73A34-AECF-4656-86ED-8AA62C824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1637A-148F-4B8E-8C4E-4812A1E03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Dani e-infrastrukture – Srce DEI24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74035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B354-8EE2-4B43-87AB-655902CDE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Izgled sučelja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C50DC-A5E7-48DF-8D62-CF15B6E44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3"/>
              </a:rPr>
              <a:t>https://hrcak.srce.hr/ojs/index.php/test/management/settings/website</a:t>
            </a:r>
            <a:r>
              <a:rPr lang="hr-HR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C92E8-D646-4C2B-83E8-336120A30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379BD-11E5-432D-9F7F-52F69B5EC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Dani e-infrastrukture – Srce DEI24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0152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5A5C9-2633-4131-AECA-F752C2492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Rasprava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725E1-FF76-49F9-8CEA-827DC9BA6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Koje su najveće prednosti koje časopis dobiva korištenjem OJS-a?</a:t>
            </a:r>
          </a:p>
          <a:p>
            <a:r>
              <a:rPr lang="hr-HR" dirty="0"/>
              <a:t>Što je najveći izazov prilikom rada u OJS-u?</a:t>
            </a:r>
          </a:p>
          <a:p>
            <a:r>
              <a:rPr lang="hr-HR" dirty="0"/>
              <a:t>Postoje li neke potrebe časopisa koje Hrčak OJS u ovom trenutku ne ispunjava? Na koji način ih trenutno rješavate?</a:t>
            </a:r>
          </a:p>
          <a:p>
            <a:r>
              <a:rPr lang="hr-HR" dirty="0"/>
              <a:t>Postoji li neki kontinuirani problem/greška s kojim se susrećete prilikom rada u OJS-u?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EC831-95C0-4BB6-A400-013D7A2A7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BC7C3-7358-4C2E-A473-F6062EE0B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Dani e-infrastrukture – Srce DEI24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74516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Sadržaj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2800" indent="-172800">
              <a:spcBef>
                <a:spcPts val="750"/>
              </a:spcBef>
            </a:pPr>
            <a:r>
              <a:rPr lang="hr-HR" dirty="0"/>
              <a:t>Osnove (Hrčak) OJS-a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CRAFT-OA i OJS (</a:t>
            </a:r>
            <a:r>
              <a:rPr lang="it-IT" b="0" i="0" dirty="0">
                <a:solidFill>
                  <a:srgbClr val="1D1C1D"/>
                </a:solidFill>
                <a:effectLst/>
                <a:latin typeface="Segoe UI" panose="020B0502040204020203" pitchFamily="34" charset="0"/>
                <a:hlinkClick r:id="rId2"/>
              </a:rPr>
              <a:t>https://zenodo.org/records/10496594</a:t>
            </a:r>
            <a:r>
              <a:rPr lang="hr-HR" b="0" i="0" dirty="0">
                <a:solidFill>
                  <a:srgbClr val="1D1C1D"/>
                </a:solidFill>
                <a:effectLst/>
                <a:latin typeface="Segoe UI" panose="020B0502040204020203" pitchFamily="34" charset="0"/>
              </a:rPr>
              <a:t>)</a:t>
            </a:r>
            <a:endParaRPr lang="hr-HR" dirty="0"/>
          </a:p>
          <a:p>
            <a:pPr marL="172800" indent="-172800">
              <a:spcBef>
                <a:spcPts val="750"/>
              </a:spcBef>
            </a:pPr>
            <a:r>
              <a:rPr lang="hr-HR" dirty="0"/>
              <a:t>Uloge i ovlasti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Trajni identifikatori - DOI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Migracija i/ili sinkronizacija podataka između OJS-a i Hrčka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JATS XML – opcije u OJS-u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Dugotrajno arhiviranje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Izgled sučelja - ažuriranje web stranica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Rad na arhiviranim radovima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/>
              <a:t>Izazovi – što vide autore i što vide recenzenti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94C16-80FB-488B-9CA4-EBD29F98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F6149-1D41-475D-9DD3-D62F743A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Dani e-infrastrukture – Srce DEI24</a:t>
            </a:r>
          </a:p>
        </p:txBody>
      </p:sp>
    </p:spTree>
    <p:extLst>
      <p:ext uri="{BB962C8B-B14F-4D97-AF65-F5344CB8AC3E}">
        <p14:creationId xmlns:p14="http://schemas.microsoft.com/office/powerpoint/2010/main" val="2260339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72914"/>
            <a:ext cx="6858000" cy="1376581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43000" y="1959747"/>
            <a:ext cx="6858000" cy="759391"/>
          </a:xfrm>
        </p:spPr>
        <p:txBody>
          <a:bodyPr/>
          <a:lstStyle/>
          <a:p>
            <a:pPr marL="0" indent="0" algn="ctr">
              <a:spcBef>
                <a:spcPts val="750"/>
              </a:spcBef>
              <a:buNone/>
            </a:pPr>
            <a:r>
              <a:rPr lang="hr-HR" dirty="0" err="1"/>
              <a:t>hrcak@</a:t>
            </a:r>
            <a:r>
              <a:rPr lang="hr-HR" err="1"/>
              <a:t>srce</a:t>
            </a:r>
            <a:r>
              <a:rPr lang="hr-HR"/>
              <a:t>.hr</a:t>
            </a:r>
            <a:endParaRPr lang="hr-H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48675-20AB-406E-A3FA-540F13B1E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6434E-3360-4041-B191-FB7420D03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Dani e-infrastrukture – Srce DEI24</a:t>
            </a:r>
          </a:p>
        </p:txBody>
      </p:sp>
    </p:spTree>
    <p:extLst>
      <p:ext uri="{BB962C8B-B14F-4D97-AF65-F5344CB8AC3E}">
        <p14:creationId xmlns:p14="http://schemas.microsoft.com/office/powerpoint/2010/main" val="251854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E5BB5-FF9F-47F5-A564-93D33A083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Osnove (Hrčak) OJS-a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5A6A2-D8C2-4218-981B-5868F729D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OJS (</a:t>
            </a:r>
            <a:r>
              <a:rPr lang="hr-HR" i="1" dirty="0"/>
              <a:t>Open Journal Systems</a:t>
            </a:r>
            <a:r>
              <a:rPr lang="hr-HR" dirty="0"/>
              <a:t>) je softver otvorenog kôda namijenjen objavljivanju znanstvenih časopisa, koji omogućuje cijeli proces objave časopisa od zaprimanja radova, preko recenzijskih postupaka i lekture, do objave časopisa.</a:t>
            </a:r>
            <a:endParaRPr lang="hr-HR" b="1" dirty="0"/>
          </a:p>
          <a:p>
            <a:r>
              <a:rPr lang="hr-HR" dirty="0"/>
              <a:t>Najkorišteniji softver za objavu znanstvenih časopisa</a:t>
            </a:r>
          </a:p>
          <a:p>
            <a:pPr lvl="1"/>
            <a:r>
              <a:rPr lang="hr-HR" dirty="0"/>
              <a:t>Izvor: </a:t>
            </a:r>
            <a:r>
              <a:rPr lang="hr-HR" dirty="0" err="1"/>
              <a:t>Institutional</a:t>
            </a:r>
            <a:r>
              <a:rPr lang="hr-HR" dirty="0"/>
              <a:t> </a:t>
            </a:r>
            <a:r>
              <a:rPr lang="hr-HR" dirty="0" err="1"/>
              <a:t>Publishing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the ERA: </a:t>
            </a:r>
            <a:r>
              <a:rPr lang="hr-HR" dirty="0" err="1"/>
              <a:t>results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the DIAMAS </a:t>
            </a:r>
            <a:r>
              <a:rPr lang="hr-HR" dirty="0" err="1"/>
              <a:t>survey</a:t>
            </a:r>
            <a:r>
              <a:rPr lang="hr-HR" dirty="0"/>
              <a:t> (</a:t>
            </a:r>
            <a:r>
              <a:rPr lang="hr-HR" dirty="0">
                <a:hlinkClick r:id="rId3"/>
              </a:rPr>
              <a:t>https://zenodo.org/doi/10.5281/zenodo.10022183</a:t>
            </a:r>
            <a:r>
              <a:rPr lang="hr-HR" dirty="0"/>
              <a:t>) </a:t>
            </a:r>
          </a:p>
          <a:p>
            <a:r>
              <a:rPr lang="hr-HR" dirty="0"/>
              <a:t>Instalacija:</a:t>
            </a:r>
          </a:p>
          <a:p>
            <a:pPr lvl="1"/>
            <a:r>
              <a:rPr lang="hr-HR" dirty="0"/>
              <a:t>Vlastita instanca – uredništvo/izdavač sam brine o instalaciji i tehničkom održavanju</a:t>
            </a:r>
          </a:p>
          <a:p>
            <a:pPr lvl="1"/>
            <a:r>
              <a:rPr lang="hr-HR" dirty="0"/>
              <a:t>Hrčak instanca – o održavanju, stabilnosti, tehničkim rješenjima i nadogradnji brine Srce</a:t>
            </a:r>
          </a:p>
          <a:p>
            <a:r>
              <a:rPr lang="hr-HR" dirty="0"/>
              <a:t>Verzije OJS-a</a:t>
            </a:r>
          </a:p>
          <a:p>
            <a:pPr lvl="1"/>
            <a:r>
              <a:rPr lang="hr-HR" dirty="0"/>
              <a:t>Najnovija dostupna verzija -3.4.0-5</a:t>
            </a:r>
          </a:p>
          <a:p>
            <a:pPr lvl="1"/>
            <a:r>
              <a:rPr lang="hr-HR" dirty="0"/>
              <a:t>Hrčak OJS – 3.2.1.4</a:t>
            </a:r>
          </a:p>
          <a:p>
            <a:pPr marL="257168" lvl="1" indent="0">
              <a:buNone/>
            </a:pPr>
            <a:endParaRPr lang="hr-HR" dirty="0"/>
          </a:p>
          <a:p>
            <a:r>
              <a:rPr lang="hr-HR" dirty="0"/>
              <a:t>Nadogradnja Hrčak OJS-a</a:t>
            </a:r>
          </a:p>
          <a:p>
            <a:pPr lvl="1"/>
            <a:r>
              <a:rPr lang="hr-HR" dirty="0"/>
              <a:t>Izazovi sa sinkronizacijom s Hrčkom</a:t>
            </a:r>
          </a:p>
          <a:p>
            <a:pPr lvl="1"/>
            <a:r>
              <a:rPr lang="hr-HR" dirty="0"/>
              <a:t>Nema dokumentacije o strukturi baze za verziju 3.3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5F7BC-A27E-431B-B923-A753BD828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82149-4146-450B-9388-22211E108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Dani e-infrastrukture – Srce DEI24</a:t>
            </a:r>
          </a:p>
        </p:txBody>
      </p:sp>
    </p:spTree>
    <p:extLst>
      <p:ext uri="{BB962C8B-B14F-4D97-AF65-F5344CB8AC3E}">
        <p14:creationId xmlns:p14="http://schemas.microsoft.com/office/powerpoint/2010/main" val="306541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0E1CF-544E-4EB3-BD86-AA2458D9E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Osnove (Hrčak) OJS-a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DCFEEAF-07A2-4601-B839-DA55ED4179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OJS </a:t>
            </a:r>
            <a:r>
              <a:rPr lang="hr-HR" dirty="0" err="1"/>
              <a:t>core</a:t>
            </a:r>
            <a:endParaRPr lang="hr-HR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50C8992-ED5F-4BD4-B830-14F850DF2E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Upravljanje korisnicima</a:t>
            </a:r>
          </a:p>
          <a:p>
            <a:pPr lvl="1"/>
            <a:r>
              <a:rPr lang="hr-HR" dirty="0"/>
              <a:t>Uloge, dozvole, profili</a:t>
            </a:r>
          </a:p>
          <a:p>
            <a:r>
              <a:rPr lang="hr-HR" dirty="0"/>
              <a:t>Prijava radova</a:t>
            </a:r>
          </a:p>
          <a:p>
            <a:pPr lvl="1"/>
            <a:r>
              <a:rPr lang="hr-HR" dirty="0"/>
              <a:t>Sučelje i obrazac za prijavu radova</a:t>
            </a:r>
          </a:p>
          <a:p>
            <a:r>
              <a:rPr lang="hr-HR" dirty="0"/>
              <a:t>Urednički postupak</a:t>
            </a:r>
          </a:p>
          <a:p>
            <a:pPr lvl="1"/>
            <a:r>
              <a:rPr lang="hr-HR" dirty="0"/>
              <a:t>Voženje i praćenje procesa uređivanja rada od zaprimanja do obrade, donošenje odluka o statusu rada</a:t>
            </a:r>
          </a:p>
          <a:p>
            <a:r>
              <a:rPr lang="hr-HR" dirty="0"/>
              <a:t>Recenzijski postupak</a:t>
            </a:r>
          </a:p>
          <a:p>
            <a:pPr lvl="1"/>
            <a:r>
              <a:rPr lang="hr-HR" dirty="0"/>
              <a:t>Dodjela recenzenata, prikupljanje recenzija, komunikacija s recenzentima</a:t>
            </a:r>
          </a:p>
          <a:p>
            <a:r>
              <a:rPr lang="hr-HR" dirty="0"/>
              <a:t>Objava radova</a:t>
            </a:r>
          </a:p>
          <a:p>
            <a:pPr lvl="1"/>
            <a:r>
              <a:rPr lang="hr-HR" dirty="0"/>
              <a:t>Unošenje </a:t>
            </a:r>
            <a:r>
              <a:rPr lang="hr-HR" dirty="0" err="1"/>
              <a:t>metapodataka</a:t>
            </a:r>
            <a:r>
              <a:rPr lang="hr-HR" dirty="0"/>
              <a:t>, objava rada u okviru određenog broja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E0F7E27-BBD9-432D-B028-75C28F56DC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/>
              <a:t>OJS </a:t>
            </a:r>
            <a:r>
              <a:rPr lang="hr-HR" dirty="0" err="1"/>
              <a:t>plugins</a:t>
            </a:r>
            <a:endParaRPr lang="hr-HR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88AC6D39-2AB4-44BB-A926-16FEF9A249B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Generički</a:t>
            </a:r>
          </a:p>
          <a:p>
            <a:pPr lvl="1"/>
            <a:r>
              <a:rPr lang="hr-HR" dirty="0"/>
              <a:t>Dublin Core </a:t>
            </a:r>
            <a:r>
              <a:rPr lang="hr-HR" dirty="0" err="1"/>
              <a:t>Indexing</a:t>
            </a:r>
            <a:r>
              <a:rPr lang="hr-HR" dirty="0"/>
              <a:t>, </a:t>
            </a:r>
            <a:r>
              <a:rPr lang="hr-HR" dirty="0" err="1"/>
              <a:t>Usage</a:t>
            </a:r>
            <a:r>
              <a:rPr lang="hr-HR" dirty="0"/>
              <a:t> </a:t>
            </a:r>
            <a:r>
              <a:rPr lang="hr-HR" dirty="0" err="1"/>
              <a:t>Statistics</a:t>
            </a:r>
            <a:r>
              <a:rPr lang="hr-HR" dirty="0"/>
              <a:t>, </a:t>
            </a:r>
            <a:r>
              <a:rPr lang="hr-HR" dirty="0" err="1"/>
              <a:t>Citation</a:t>
            </a:r>
            <a:r>
              <a:rPr lang="hr-HR" dirty="0"/>
              <a:t> </a:t>
            </a:r>
            <a:r>
              <a:rPr lang="hr-HR" dirty="0" err="1"/>
              <a:t>Style</a:t>
            </a:r>
            <a:r>
              <a:rPr lang="hr-HR" dirty="0"/>
              <a:t> </a:t>
            </a:r>
            <a:r>
              <a:rPr lang="hr-HR" dirty="0" err="1"/>
              <a:t>Language</a:t>
            </a:r>
            <a:r>
              <a:rPr lang="hr-HR" dirty="0"/>
              <a:t>, Google </a:t>
            </a:r>
            <a:r>
              <a:rPr lang="hr-HR" dirty="0" err="1"/>
              <a:t>Scholar</a:t>
            </a:r>
            <a:r>
              <a:rPr lang="hr-HR" dirty="0"/>
              <a:t> </a:t>
            </a:r>
            <a:r>
              <a:rPr lang="hr-HR" dirty="0" err="1"/>
              <a:t>Indexing</a:t>
            </a:r>
            <a:r>
              <a:rPr lang="hr-HR" dirty="0"/>
              <a:t>, ORCID Profile... </a:t>
            </a:r>
          </a:p>
          <a:p>
            <a:r>
              <a:rPr lang="hr-HR" dirty="0"/>
              <a:t>Uvoz/izvoz</a:t>
            </a:r>
          </a:p>
          <a:p>
            <a:pPr lvl="1"/>
            <a:r>
              <a:rPr lang="hr-HR" dirty="0" err="1"/>
              <a:t>QuickSubmit</a:t>
            </a:r>
            <a:r>
              <a:rPr lang="hr-HR" dirty="0"/>
              <a:t>, </a:t>
            </a:r>
            <a:r>
              <a:rPr lang="hr-HR" dirty="0" err="1"/>
              <a:t>Native</a:t>
            </a:r>
            <a:r>
              <a:rPr lang="hr-HR" dirty="0"/>
              <a:t> XML, DOAJ Export, </a:t>
            </a:r>
            <a:r>
              <a:rPr lang="hr-HR" dirty="0" err="1"/>
              <a:t>CrossRef</a:t>
            </a:r>
            <a:r>
              <a:rPr lang="hr-HR" dirty="0"/>
              <a:t> XML Export...</a:t>
            </a:r>
          </a:p>
          <a:p>
            <a:r>
              <a:rPr lang="hr-HR" dirty="0"/>
              <a:t>Trajni identifikatori</a:t>
            </a:r>
          </a:p>
          <a:p>
            <a:pPr lvl="1"/>
            <a:r>
              <a:rPr lang="hr-HR" dirty="0"/>
              <a:t>DOI</a:t>
            </a:r>
          </a:p>
          <a:p>
            <a:r>
              <a:rPr lang="hr-HR" dirty="0"/>
              <a:t>Izvještaji</a:t>
            </a:r>
          </a:p>
          <a:p>
            <a:pPr lvl="1"/>
            <a:r>
              <a:rPr lang="hr-HR" dirty="0"/>
              <a:t>PKP </a:t>
            </a:r>
            <a:r>
              <a:rPr lang="hr-HR" dirty="0" err="1"/>
              <a:t>Usage</a:t>
            </a:r>
            <a:r>
              <a:rPr lang="hr-HR" dirty="0"/>
              <a:t> </a:t>
            </a:r>
            <a:r>
              <a:rPr lang="hr-HR" dirty="0" err="1"/>
              <a:t>Statistics</a:t>
            </a:r>
            <a:r>
              <a:rPr lang="hr-HR" dirty="0"/>
              <a:t>, </a:t>
            </a:r>
            <a:r>
              <a:rPr lang="hr-HR" dirty="0" err="1"/>
              <a:t>View</a:t>
            </a:r>
            <a:r>
              <a:rPr lang="hr-HR" dirty="0"/>
              <a:t> </a:t>
            </a:r>
            <a:r>
              <a:rPr lang="hr-HR" dirty="0" err="1"/>
              <a:t>Report</a:t>
            </a:r>
            <a:r>
              <a:rPr lang="hr-HR" dirty="0"/>
              <a:t>, </a:t>
            </a:r>
            <a:r>
              <a:rPr lang="hr-HR" dirty="0" err="1"/>
              <a:t>Articles</a:t>
            </a:r>
            <a:r>
              <a:rPr lang="hr-HR" dirty="0"/>
              <a:t> </a:t>
            </a:r>
            <a:r>
              <a:rPr lang="hr-HR" dirty="0" err="1"/>
              <a:t>Report</a:t>
            </a:r>
            <a:r>
              <a:rPr lang="hr-HR" dirty="0"/>
              <a:t>...</a:t>
            </a:r>
          </a:p>
          <a:p>
            <a:endParaRPr lang="hr-H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63B75-5814-4960-8F43-F87F02471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A7C35-B476-4C81-877F-3F9196F24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Dani e-infrastrukture – Srce DEI24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3766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831EF-8B2B-4E7E-865C-35C0D5DDA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273847"/>
            <a:ext cx="7886700" cy="878216"/>
          </a:xfrm>
        </p:spPr>
        <p:txBody>
          <a:bodyPr/>
          <a:lstStyle/>
          <a:p>
            <a:r>
              <a:rPr lang="hr-HR" dirty="0"/>
              <a:t>Uključivanje dodataka (</a:t>
            </a:r>
            <a:r>
              <a:rPr lang="hr-HR" dirty="0" err="1"/>
              <a:t>plugin</a:t>
            </a:r>
            <a:r>
              <a:rPr lang="hr-HR" dirty="0"/>
              <a:t>-ova)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4C22856-4C83-4A5A-880C-A1F006B94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75024"/>
            <a:ext cx="3868340" cy="303782"/>
          </a:xfrm>
        </p:spPr>
        <p:txBody>
          <a:bodyPr>
            <a:normAutofit/>
          </a:bodyPr>
          <a:lstStyle/>
          <a:p>
            <a:r>
              <a:rPr lang="hr-HR" dirty="0" err="1"/>
              <a:t>Installed</a:t>
            </a:r>
            <a:r>
              <a:rPr lang="hr-HR" dirty="0"/>
              <a:t> </a:t>
            </a:r>
            <a:r>
              <a:rPr lang="hr-HR" dirty="0" err="1"/>
              <a:t>Plugins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0845A-AE37-49BC-A499-2D94A7FE81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Dodaci koji su trenutno instalirani na Hrčak OJS-u</a:t>
            </a:r>
          </a:p>
          <a:p>
            <a:r>
              <a:rPr lang="hr-HR" dirty="0"/>
              <a:t>Svi časopisi na Hrčak OJS-u imaju iste dodatke, ako se instalira jednom, instalira se svima</a:t>
            </a:r>
          </a:p>
          <a:p>
            <a:r>
              <a:rPr lang="hr-HR" dirty="0"/>
              <a:t>Na razini časopisa se dodatak može isključiti (</a:t>
            </a:r>
            <a:r>
              <a:rPr lang="hr-HR" i="1" dirty="0" err="1"/>
              <a:t>disable</a:t>
            </a:r>
            <a:r>
              <a:rPr lang="hr-HR" dirty="0"/>
              <a:t>)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F48330-5C2B-41B6-A291-B5FFE60DDE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4" y="1575024"/>
            <a:ext cx="3887391" cy="303781"/>
          </a:xfrm>
        </p:spPr>
        <p:txBody>
          <a:bodyPr>
            <a:normAutofit/>
          </a:bodyPr>
          <a:lstStyle/>
          <a:p>
            <a:r>
              <a:rPr lang="hr-HR" dirty="0" err="1"/>
              <a:t>Plugin</a:t>
            </a:r>
            <a:r>
              <a:rPr lang="hr-HR" dirty="0"/>
              <a:t> Gallery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2680C3E-13D1-4D51-93C1-7A6E6E2BB79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/>
              <a:t>Središnji repozitorij za pronalazak, instalaciju i nadogradnju dodataka</a:t>
            </a:r>
          </a:p>
          <a:p>
            <a:r>
              <a:rPr lang="hr-HR" dirty="0"/>
              <a:t>Instalacija i nadogradnja dodataka na Hrčak OJS-u </a:t>
            </a:r>
            <a:r>
              <a:rPr lang="hr-HR" dirty="0">
                <a:sym typeface="Wingdings" panose="05000000000000000000" pitchFamily="2" charset="2"/>
              </a:rPr>
              <a:t> Hrčak tim (hrcak@srce.hr)</a:t>
            </a:r>
            <a:endParaRPr lang="hr-HR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43E73-C11B-4A05-AFF6-4A03FBE37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77204-3D49-4078-8CBC-5CD132C01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Dani e-infrastrukture – Srce DEI24</a:t>
            </a:r>
            <a:endParaRPr lang="hr-HR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398F9E-39E8-43A2-A87B-03198BD1A2A3}"/>
              </a:ext>
            </a:extLst>
          </p:cNvPr>
          <p:cNvSpPr txBox="1"/>
          <p:nvPr/>
        </p:nvSpPr>
        <p:spPr>
          <a:xfrm>
            <a:off x="629842" y="1152063"/>
            <a:ext cx="788431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Settings</a:t>
            </a:r>
            <a:r>
              <a:rPr lang="hr-HR" dirty="0"/>
              <a:t> &gt; </a:t>
            </a:r>
            <a:r>
              <a:rPr lang="hr-HR" dirty="0" err="1"/>
              <a:t>Website</a:t>
            </a:r>
            <a:r>
              <a:rPr lang="hr-HR" dirty="0"/>
              <a:t> &gt; </a:t>
            </a:r>
            <a:r>
              <a:rPr lang="hr-HR" dirty="0" err="1"/>
              <a:t>Plugins</a:t>
            </a:r>
            <a:r>
              <a:rPr lang="hr-HR" dirty="0"/>
              <a:t> (</a:t>
            </a:r>
            <a:r>
              <a:rPr lang="hr-HR" dirty="0">
                <a:hlinkClick r:id="rId3"/>
              </a:rPr>
              <a:t>https://hrcak.srce.hr/ojs/index.php/test/management/settings/website</a:t>
            </a:r>
            <a:r>
              <a:rPr lang="hr-HR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085947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0EE8-6AA7-4F38-90F6-8A8F5CC1F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CRAFT-OA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D79C5-C0CA-4D7B-839E-79C675863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222463"/>
            <a:ext cx="7886700" cy="3263504"/>
          </a:xfrm>
        </p:spPr>
        <p:txBody>
          <a:bodyPr>
            <a:normAutofit fontScale="92500"/>
          </a:bodyPr>
          <a:lstStyle/>
          <a:p>
            <a:pPr marL="128270" indent="-128270"/>
            <a:r>
              <a:rPr lang="en-GB" b="1" dirty="0">
                <a:latin typeface="Arial"/>
                <a:cs typeface="Arial"/>
              </a:rPr>
              <a:t>C</a:t>
            </a:r>
            <a:r>
              <a:rPr lang="en-GB" dirty="0">
                <a:latin typeface="Arial"/>
                <a:cs typeface="Arial"/>
              </a:rPr>
              <a:t>reating a </a:t>
            </a:r>
            <a:r>
              <a:rPr lang="en-GB" b="1" dirty="0">
                <a:latin typeface="Arial"/>
                <a:cs typeface="Arial"/>
              </a:rPr>
              <a:t>R</a:t>
            </a:r>
            <a:r>
              <a:rPr lang="en-GB" dirty="0">
                <a:latin typeface="Arial"/>
                <a:cs typeface="Arial"/>
              </a:rPr>
              <a:t>obust </a:t>
            </a:r>
            <a:r>
              <a:rPr lang="en-GB" b="1" dirty="0">
                <a:latin typeface="Arial"/>
                <a:cs typeface="Arial"/>
              </a:rPr>
              <a:t>A</a:t>
            </a:r>
            <a:r>
              <a:rPr lang="en-GB" dirty="0">
                <a:latin typeface="Arial"/>
                <a:cs typeface="Arial"/>
              </a:rPr>
              <a:t>ccessible </a:t>
            </a:r>
            <a:r>
              <a:rPr lang="en-GB" b="1" dirty="0">
                <a:latin typeface="Arial"/>
                <a:cs typeface="Arial"/>
              </a:rPr>
              <a:t>F</a:t>
            </a:r>
            <a:r>
              <a:rPr lang="en-GB" dirty="0">
                <a:latin typeface="Arial"/>
                <a:cs typeface="Arial"/>
              </a:rPr>
              <a:t>ederated </a:t>
            </a:r>
            <a:r>
              <a:rPr lang="en-GB" b="1" dirty="0">
                <a:latin typeface="Arial"/>
                <a:cs typeface="Arial"/>
              </a:rPr>
              <a:t>T</a:t>
            </a:r>
            <a:r>
              <a:rPr lang="en-GB" dirty="0">
                <a:latin typeface="Arial"/>
                <a:cs typeface="Arial"/>
              </a:rPr>
              <a:t>echnology for </a:t>
            </a:r>
            <a:r>
              <a:rPr lang="en-GB" b="1" dirty="0">
                <a:latin typeface="Arial"/>
                <a:cs typeface="Arial"/>
              </a:rPr>
              <a:t>O</a:t>
            </a:r>
            <a:r>
              <a:rPr lang="en-GB" dirty="0">
                <a:latin typeface="Arial"/>
                <a:cs typeface="Arial"/>
              </a:rPr>
              <a:t>pen </a:t>
            </a:r>
            <a:r>
              <a:rPr lang="en-GB" b="1" dirty="0">
                <a:latin typeface="Arial"/>
                <a:cs typeface="Arial"/>
              </a:rPr>
              <a:t>A</a:t>
            </a:r>
            <a:r>
              <a:rPr lang="en-GB" dirty="0">
                <a:latin typeface="Arial"/>
                <a:cs typeface="Arial"/>
              </a:rPr>
              <a:t>ccess </a:t>
            </a:r>
            <a:r>
              <a:rPr lang="en-GB" b="1" dirty="0">
                <a:latin typeface="Arial"/>
                <a:cs typeface="Arial"/>
              </a:rPr>
              <a:t>(CRAFT-OA)</a:t>
            </a:r>
            <a:endParaRPr lang="hr-HR" b="1" dirty="0">
              <a:latin typeface="Arial"/>
              <a:cs typeface="Arial"/>
            </a:endParaRPr>
          </a:p>
          <a:p>
            <a:pPr marL="128270" indent="-128270"/>
            <a:r>
              <a:rPr lang="en-GB" dirty="0" err="1">
                <a:latin typeface="Arial"/>
                <a:cs typeface="Arial"/>
              </a:rPr>
              <a:t>Trajanje</a:t>
            </a:r>
            <a:r>
              <a:rPr lang="en-GB" dirty="0">
                <a:latin typeface="Arial"/>
                <a:cs typeface="Arial"/>
              </a:rPr>
              <a:t>: </a:t>
            </a:r>
            <a:r>
              <a:rPr lang="en-GB" dirty="0" err="1">
                <a:latin typeface="Arial"/>
                <a:cs typeface="Arial"/>
              </a:rPr>
              <a:t>siječanj</a:t>
            </a:r>
            <a:r>
              <a:rPr lang="en-GB" dirty="0">
                <a:latin typeface="Arial"/>
                <a:cs typeface="Arial"/>
              </a:rPr>
              <a:t> 2023. - </a:t>
            </a:r>
            <a:r>
              <a:rPr lang="en-GB" dirty="0" err="1">
                <a:latin typeface="Arial"/>
                <a:cs typeface="Arial"/>
              </a:rPr>
              <a:t>prosinac</a:t>
            </a:r>
            <a:r>
              <a:rPr lang="en-GB" dirty="0">
                <a:latin typeface="Arial"/>
                <a:cs typeface="Arial"/>
              </a:rPr>
              <a:t> 2025.</a:t>
            </a:r>
          </a:p>
          <a:p>
            <a:pPr marL="128270" indent="-128270"/>
            <a:r>
              <a:rPr lang="en-GB" dirty="0" err="1">
                <a:latin typeface="Arial"/>
                <a:cs typeface="Arial"/>
              </a:rPr>
              <a:t>Sveučilišni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računski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centar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Sveučilišta</a:t>
            </a:r>
            <a:r>
              <a:rPr lang="en-GB" dirty="0">
                <a:latin typeface="Arial"/>
                <a:cs typeface="Arial"/>
              </a:rPr>
              <a:t> u </a:t>
            </a:r>
            <a:r>
              <a:rPr lang="en-GB" dirty="0" err="1">
                <a:latin typeface="Arial"/>
                <a:cs typeface="Arial"/>
              </a:rPr>
              <a:t>Zagrebu</a:t>
            </a:r>
            <a:r>
              <a:rPr lang="en-GB" dirty="0">
                <a:latin typeface="Arial"/>
                <a:cs typeface="Arial"/>
              </a:rPr>
              <a:t> (</a:t>
            </a:r>
            <a:r>
              <a:rPr lang="en-GB" dirty="0" err="1">
                <a:latin typeface="Arial"/>
                <a:cs typeface="Arial"/>
              </a:rPr>
              <a:t>Srce</a:t>
            </a:r>
            <a:r>
              <a:rPr lang="en-GB" dirty="0">
                <a:latin typeface="Arial"/>
                <a:cs typeface="Arial"/>
              </a:rPr>
              <a:t>) je </a:t>
            </a:r>
            <a:r>
              <a:rPr lang="en-GB" dirty="0" err="1">
                <a:latin typeface="Arial"/>
                <a:cs typeface="Arial"/>
              </a:rPr>
              <a:t>jedan</a:t>
            </a:r>
            <a:r>
              <a:rPr lang="en-GB" dirty="0">
                <a:latin typeface="Arial"/>
                <a:cs typeface="Arial"/>
              </a:rPr>
              <a:t> od </a:t>
            </a:r>
            <a:r>
              <a:rPr lang="en-GB" b="1" dirty="0">
                <a:latin typeface="Arial"/>
                <a:cs typeface="Arial"/>
              </a:rPr>
              <a:t>23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partnera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iz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b="1" dirty="0">
                <a:latin typeface="Arial"/>
                <a:cs typeface="Arial"/>
              </a:rPr>
              <a:t>14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europskih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zemalja</a:t>
            </a:r>
            <a:endParaRPr lang="hr-HR" dirty="0">
              <a:latin typeface="Arial"/>
              <a:cs typeface="Arial"/>
            </a:endParaRPr>
          </a:p>
          <a:p>
            <a:pPr marL="128270" indent="-128270"/>
            <a:r>
              <a:rPr lang="hr-HR" dirty="0">
                <a:latin typeface="Arial"/>
                <a:cs typeface="Arial"/>
              </a:rPr>
              <a:t>Cilj projekta:</a:t>
            </a:r>
          </a:p>
          <a:p>
            <a:pPr marL="385445" lvl="1" indent="-128270"/>
            <a:r>
              <a:rPr lang="en-GB" sz="1100" dirty="0" err="1">
                <a:latin typeface="Arial"/>
                <a:cs typeface="Arial"/>
              </a:rPr>
              <a:t>tehnološko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unaprjeđenje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platformi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i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alata</a:t>
            </a:r>
            <a:r>
              <a:rPr lang="en-GB" sz="1100" dirty="0">
                <a:latin typeface="Arial"/>
                <a:cs typeface="Arial"/>
              </a:rPr>
              <a:t> za </a:t>
            </a:r>
            <a:r>
              <a:rPr lang="en-GB" sz="1100" dirty="0" err="1">
                <a:latin typeface="Arial"/>
                <a:cs typeface="Arial"/>
              </a:rPr>
              <a:t>objavu</a:t>
            </a:r>
            <a:r>
              <a:rPr lang="en-GB" sz="1100" dirty="0">
                <a:latin typeface="Arial"/>
                <a:cs typeface="Arial"/>
              </a:rPr>
              <a:t> OA (</a:t>
            </a:r>
            <a:r>
              <a:rPr lang="en-GB" sz="1100" dirty="0" err="1">
                <a:latin typeface="Arial"/>
                <a:cs typeface="Arial"/>
              </a:rPr>
              <a:t>engl.</a:t>
            </a:r>
            <a:r>
              <a:rPr lang="en-GB" sz="1100" dirty="0">
                <a:latin typeface="Arial"/>
                <a:cs typeface="Arial"/>
              </a:rPr>
              <a:t> Open Access, OA) </a:t>
            </a:r>
            <a:r>
              <a:rPr lang="en-GB" sz="1100" dirty="0" err="1">
                <a:latin typeface="Arial"/>
                <a:cs typeface="Arial"/>
              </a:rPr>
              <a:t>časopisa</a:t>
            </a:r>
            <a:endParaRPr lang="en-GB" sz="1100" dirty="0">
              <a:latin typeface="Arial"/>
              <a:cs typeface="Arial"/>
            </a:endParaRPr>
          </a:p>
          <a:p>
            <a:pPr marL="385445" lvl="1" indent="-128270"/>
            <a:r>
              <a:rPr lang="en-GB" sz="1100" dirty="0" err="1">
                <a:latin typeface="Arial"/>
                <a:cs typeface="Arial"/>
              </a:rPr>
              <a:t>izgradnja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održive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zajednice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koja</a:t>
            </a:r>
            <a:r>
              <a:rPr lang="en-GB" sz="1100" dirty="0">
                <a:latin typeface="Arial"/>
                <a:cs typeface="Arial"/>
              </a:rPr>
              <a:t> bi </a:t>
            </a:r>
            <a:r>
              <a:rPr lang="en-GB" sz="1100" dirty="0" err="1">
                <a:latin typeface="Arial"/>
                <a:cs typeface="Arial"/>
              </a:rPr>
              <a:t>radila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na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unaprjeđenju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cjelokupne</a:t>
            </a:r>
            <a:r>
              <a:rPr lang="en-GB" sz="1100" dirty="0">
                <a:latin typeface="Arial"/>
                <a:cs typeface="Arial"/>
              </a:rPr>
              <a:t> OA </a:t>
            </a:r>
            <a:r>
              <a:rPr lang="en-GB" sz="1100" dirty="0" err="1">
                <a:latin typeface="Arial"/>
                <a:cs typeface="Arial"/>
              </a:rPr>
              <a:t>infrastrukture</a:t>
            </a:r>
            <a:endParaRPr lang="en-GB" sz="1100" dirty="0">
              <a:latin typeface="Arial"/>
              <a:cs typeface="Arial"/>
            </a:endParaRPr>
          </a:p>
          <a:p>
            <a:pPr marL="385445" lvl="1" indent="-128270"/>
            <a:r>
              <a:rPr lang="en-GB" sz="1100" dirty="0" err="1">
                <a:latin typeface="Arial"/>
                <a:cs typeface="Arial"/>
              </a:rPr>
              <a:t>povećanje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vidljivosti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i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prepoznatljivosti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dijamantnih</a:t>
            </a:r>
            <a:r>
              <a:rPr lang="en-GB" sz="1100" dirty="0">
                <a:latin typeface="Arial"/>
                <a:cs typeface="Arial"/>
              </a:rPr>
              <a:t> OA </a:t>
            </a:r>
            <a:r>
              <a:rPr lang="en-GB" sz="1100" dirty="0" err="1">
                <a:latin typeface="Arial"/>
                <a:cs typeface="Arial"/>
              </a:rPr>
              <a:t>časopisa</a:t>
            </a:r>
            <a:endParaRPr lang="en-GB" sz="1100" dirty="0">
              <a:latin typeface="Arial"/>
              <a:cs typeface="Arial"/>
            </a:endParaRPr>
          </a:p>
          <a:p>
            <a:pPr marL="385445" lvl="1" indent="-128270"/>
            <a:r>
              <a:rPr lang="en-GB" sz="1100" dirty="0" err="1">
                <a:latin typeface="Arial"/>
                <a:cs typeface="Arial"/>
              </a:rPr>
              <a:t>integracija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usluga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i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alata</a:t>
            </a:r>
            <a:r>
              <a:rPr lang="en-GB" sz="1100" dirty="0">
                <a:latin typeface="Arial"/>
                <a:cs typeface="Arial"/>
              </a:rPr>
              <a:t> s EOSC-om (European Open Science Cloud, </a:t>
            </a:r>
            <a:r>
              <a:rPr lang="en-GB" sz="1100" dirty="0" err="1">
                <a:latin typeface="Arial"/>
                <a:cs typeface="Arial"/>
              </a:rPr>
              <a:t>Europski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oblak</a:t>
            </a:r>
            <a:r>
              <a:rPr lang="en-GB" sz="1100" dirty="0">
                <a:latin typeface="Arial"/>
                <a:cs typeface="Arial"/>
              </a:rPr>
              <a:t> za </a:t>
            </a:r>
            <a:r>
              <a:rPr lang="en-GB" sz="1100" dirty="0" err="1">
                <a:latin typeface="Arial"/>
                <a:cs typeface="Arial"/>
              </a:rPr>
              <a:t>otvorenu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znanost</a:t>
            </a:r>
            <a:r>
              <a:rPr lang="en-GB" sz="1100" dirty="0">
                <a:latin typeface="Arial"/>
                <a:cs typeface="Arial"/>
              </a:rPr>
              <a:t>) </a:t>
            </a:r>
            <a:r>
              <a:rPr lang="en-GB" sz="1100" dirty="0" err="1">
                <a:latin typeface="Arial"/>
                <a:cs typeface="Arial"/>
              </a:rPr>
              <a:t>i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značajnim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agregatorima</a:t>
            </a:r>
            <a:r>
              <a:rPr lang="en-GB" sz="1100" dirty="0">
                <a:latin typeface="Arial"/>
                <a:cs typeface="Arial"/>
              </a:rPr>
              <a:t> </a:t>
            </a:r>
            <a:r>
              <a:rPr lang="en-GB" sz="1100" dirty="0" err="1">
                <a:latin typeface="Arial"/>
                <a:cs typeface="Arial"/>
              </a:rPr>
              <a:t>podataka</a:t>
            </a:r>
            <a:endParaRPr lang="hr-HR" sz="1100" dirty="0">
              <a:latin typeface="Arial"/>
              <a:cs typeface="Arial"/>
            </a:endParaRPr>
          </a:p>
          <a:p>
            <a:pPr marL="128270" indent="-128270"/>
            <a:r>
              <a:rPr lang="en-GB" b="1" dirty="0" err="1">
                <a:latin typeface="Arial"/>
                <a:cs typeface="Arial"/>
              </a:rPr>
              <a:t>Dijamantni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b="1" dirty="0" err="1">
                <a:latin typeface="Arial"/>
                <a:cs typeface="Arial"/>
              </a:rPr>
              <a:t>otvoreni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b="1" dirty="0" err="1">
                <a:latin typeface="Arial"/>
                <a:cs typeface="Arial"/>
              </a:rPr>
              <a:t>pristup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dirty="0">
                <a:latin typeface="Arial"/>
                <a:cs typeface="Arial"/>
              </a:rPr>
              <a:t>(</a:t>
            </a:r>
            <a:r>
              <a:rPr lang="en-GB" dirty="0" err="1">
                <a:latin typeface="Arial"/>
                <a:cs typeface="Arial"/>
              </a:rPr>
              <a:t>engl.</a:t>
            </a:r>
            <a:r>
              <a:rPr lang="en-GB" dirty="0">
                <a:latin typeface="Arial"/>
                <a:cs typeface="Arial"/>
              </a:rPr>
              <a:t> Diamond Open Access) je model </a:t>
            </a:r>
            <a:r>
              <a:rPr lang="en-GB" dirty="0" err="1">
                <a:latin typeface="Arial"/>
                <a:cs typeface="Arial"/>
              </a:rPr>
              <a:t>izdavanja</a:t>
            </a:r>
            <a:r>
              <a:rPr lang="en-GB" dirty="0">
                <a:latin typeface="Arial"/>
                <a:cs typeface="Arial"/>
              </a:rPr>
              <a:t> u </a:t>
            </a:r>
            <a:r>
              <a:rPr lang="en-GB" dirty="0" err="1">
                <a:latin typeface="Arial"/>
                <a:cs typeface="Arial"/>
              </a:rPr>
              <a:t>kojem</a:t>
            </a:r>
            <a:r>
              <a:rPr lang="en-GB" dirty="0">
                <a:latin typeface="Arial"/>
                <a:cs typeface="Arial"/>
              </a:rPr>
              <a:t> se </a:t>
            </a:r>
            <a:r>
              <a:rPr lang="en-GB" dirty="0" err="1">
                <a:latin typeface="Arial"/>
                <a:cs typeface="Arial"/>
              </a:rPr>
              <a:t>troškovi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objave</a:t>
            </a:r>
            <a:r>
              <a:rPr lang="en-GB" dirty="0">
                <a:latin typeface="Arial"/>
                <a:cs typeface="Arial"/>
              </a:rPr>
              <a:t> ne </a:t>
            </a:r>
            <a:r>
              <a:rPr lang="en-GB" dirty="0" err="1">
                <a:latin typeface="Arial"/>
                <a:cs typeface="Arial"/>
              </a:rPr>
              <a:t>naplaćuju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ni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autorima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ni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čitateljima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već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potrebnu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tehnološku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infrastrukturu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financijske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troškove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pokriva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ustanova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koja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provodi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istraživanja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ili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financijer</a:t>
            </a:r>
            <a:endParaRPr lang="hr-HR" dirty="0">
              <a:latin typeface="Arial"/>
              <a:cs typeface="Arial"/>
            </a:endParaRPr>
          </a:p>
          <a:p>
            <a:pPr marL="128270" indent="-128270"/>
            <a:r>
              <a:rPr lang="en-GB" dirty="0">
                <a:latin typeface="Arial"/>
                <a:cs typeface="Arial"/>
              </a:rPr>
              <a:t>u </a:t>
            </a:r>
            <a:r>
              <a:rPr lang="en-GB" dirty="0" err="1">
                <a:latin typeface="Arial"/>
                <a:cs typeface="Arial"/>
              </a:rPr>
              <a:t>Hrvatskoj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tehnološku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infrastrukturu</a:t>
            </a:r>
            <a:r>
              <a:rPr lang="en-GB" dirty="0">
                <a:latin typeface="Arial"/>
                <a:cs typeface="Arial"/>
              </a:rPr>
              <a:t> za </a:t>
            </a:r>
            <a:r>
              <a:rPr lang="en-GB" dirty="0" err="1">
                <a:latin typeface="Arial"/>
                <a:cs typeface="Arial"/>
              </a:rPr>
              <a:t>dijamantni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otvoreni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pristup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prvenstveno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pruža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Srce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kroz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dirty="0">
                <a:latin typeface="Arial"/>
                <a:cs typeface="Arial"/>
                <a:hlinkClick r:id="rId2"/>
              </a:rPr>
              <a:t>Portal </a:t>
            </a:r>
            <a:r>
              <a:rPr lang="en-GB" dirty="0" err="1">
                <a:latin typeface="Arial"/>
                <a:cs typeface="Arial"/>
                <a:hlinkClick r:id="rId2"/>
              </a:rPr>
              <a:t>hrvatskih</a:t>
            </a:r>
            <a:r>
              <a:rPr lang="en-GB" dirty="0">
                <a:latin typeface="Arial"/>
                <a:cs typeface="Arial"/>
                <a:hlinkClick r:id="rId2"/>
              </a:rPr>
              <a:t> </a:t>
            </a:r>
            <a:r>
              <a:rPr lang="en-GB" dirty="0" err="1">
                <a:latin typeface="Arial"/>
                <a:cs typeface="Arial"/>
                <a:hlinkClick r:id="rId2"/>
              </a:rPr>
              <a:t>znanstvenih</a:t>
            </a:r>
            <a:r>
              <a:rPr lang="en-GB" dirty="0">
                <a:latin typeface="Arial"/>
                <a:cs typeface="Arial"/>
                <a:hlinkClick r:id="rId2"/>
              </a:rPr>
              <a:t> </a:t>
            </a:r>
            <a:r>
              <a:rPr lang="en-GB" dirty="0" err="1">
                <a:latin typeface="Arial"/>
                <a:cs typeface="Arial"/>
                <a:hlinkClick r:id="rId2"/>
              </a:rPr>
              <a:t>i</a:t>
            </a:r>
            <a:r>
              <a:rPr lang="en-GB" dirty="0">
                <a:latin typeface="Arial"/>
                <a:cs typeface="Arial"/>
                <a:hlinkClick r:id="rId2"/>
              </a:rPr>
              <a:t> </a:t>
            </a:r>
            <a:r>
              <a:rPr lang="en-GB" dirty="0" err="1">
                <a:latin typeface="Arial"/>
                <a:cs typeface="Arial"/>
                <a:hlinkClick r:id="rId2"/>
              </a:rPr>
              <a:t>stručnih</a:t>
            </a:r>
            <a:r>
              <a:rPr lang="en-GB" dirty="0">
                <a:latin typeface="Arial"/>
                <a:cs typeface="Arial"/>
                <a:hlinkClick r:id="rId2"/>
              </a:rPr>
              <a:t> </a:t>
            </a:r>
            <a:r>
              <a:rPr lang="en-GB" dirty="0" err="1">
                <a:latin typeface="Arial"/>
                <a:cs typeface="Arial"/>
                <a:hlinkClick r:id="rId2"/>
              </a:rPr>
              <a:t>časopisa</a:t>
            </a:r>
            <a:r>
              <a:rPr lang="en-GB" dirty="0">
                <a:latin typeface="Arial"/>
                <a:cs typeface="Arial"/>
                <a:hlinkClick r:id="rId2"/>
              </a:rPr>
              <a:t> - </a:t>
            </a:r>
            <a:r>
              <a:rPr lang="en-GB" dirty="0" err="1">
                <a:latin typeface="Arial"/>
                <a:cs typeface="Arial"/>
                <a:hlinkClick r:id="rId2"/>
              </a:rPr>
              <a:t>Hrčak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dirty="0" err="1">
                <a:latin typeface="Arial"/>
                <a:cs typeface="Arial"/>
              </a:rPr>
              <a:t>na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kojem</a:t>
            </a:r>
            <a:r>
              <a:rPr lang="en-GB" dirty="0">
                <a:latin typeface="Arial"/>
                <a:cs typeface="Arial"/>
              </a:rPr>
              <a:t> je </a:t>
            </a:r>
            <a:r>
              <a:rPr lang="en-GB" dirty="0" err="1">
                <a:latin typeface="Arial"/>
                <a:cs typeface="Arial"/>
              </a:rPr>
              <a:t>uredništvima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časopisa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dostupna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mogućnost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objave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brojeva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cjelovitih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radova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ali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podrška</a:t>
            </a:r>
            <a:r>
              <a:rPr lang="en-GB" dirty="0">
                <a:latin typeface="Arial"/>
                <a:cs typeface="Arial"/>
              </a:rPr>
              <a:t> za </a:t>
            </a:r>
            <a:r>
              <a:rPr lang="en-GB" dirty="0" err="1">
                <a:latin typeface="Arial"/>
                <a:cs typeface="Arial"/>
              </a:rPr>
              <a:t>cjelokupan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uređivački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proces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pomoću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alata</a:t>
            </a:r>
            <a:r>
              <a:rPr lang="en-GB" dirty="0">
                <a:latin typeface="Arial"/>
                <a:cs typeface="Arial"/>
              </a:rPr>
              <a:t> Open Journal Systems (OJS), bez </a:t>
            </a:r>
            <a:r>
              <a:rPr lang="en-GB" dirty="0" err="1">
                <a:latin typeface="Arial"/>
                <a:cs typeface="Arial"/>
              </a:rPr>
              <a:t>naknade</a:t>
            </a:r>
            <a:endParaRPr lang="en-GB" dirty="0">
              <a:latin typeface="Arial"/>
              <a:cs typeface="Arial"/>
            </a:endParaRPr>
          </a:p>
          <a:p>
            <a:endParaRPr lang="hr-H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58F8F-A7FE-47BF-874D-95AD38202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EAA48-0F69-4859-9210-D2C39E30E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Dani e-infrastrukture – Srce DEI24</a:t>
            </a:r>
            <a:endParaRPr lang="hr-H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B5DF0D-D5A5-4FDF-96FF-570D70D43F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746" y="4264550"/>
            <a:ext cx="2594507" cy="50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183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FFD34-8D25-4ABA-839E-A596025A6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CRAFT-OA i OJS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ADA7A-D312-40BE-A0DA-77E7F74A9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8270" indent="-128270"/>
            <a:r>
              <a:rPr lang="en-GB" b="1" dirty="0">
                <a:latin typeface="Arial"/>
                <a:cs typeface="Arial"/>
              </a:rPr>
              <a:t>Key Exploitable Results (KERs):</a:t>
            </a:r>
            <a:endParaRPr lang="hr-HR" b="1" dirty="0">
              <a:latin typeface="Arial"/>
              <a:cs typeface="Arial"/>
            </a:endParaRPr>
          </a:p>
          <a:p>
            <a:pPr marL="385445" lvl="1" indent="-128270"/>
            <a:r>
              <a:rPr lang="en-GB" sz="1100" dirty="0">
                <a:latin typeface="Arial"/>
                <a:cs typeface="Arial"/>
              </a:rPr>
              <a:t>Diamond Discovery Hub (DDH)</a:t>
            </a:r>
          </a:p>
          <a:p>
            <a:pPr marL="385445" lvl="1" indent="-128270"/>
            <a:r>
              <a:rPr lang="en-GB" sz="1100" b="1" dirty="0" err="1">
                <a:latin typeface="Arial"/>
                <a:cs typeface="Arial"/>
              </a:rPr>
              <a:t>Unaprjeđenja</a:t>
            </a:r>
            <a:r>
              <a:rPr lang="en-GB" sz="1100" b="1" dirty="0">
                <a:latin typeface="Arial"/>
                <a:cs typeface="Arial"/>
              </a:rPr>
              <a:t> OJS-a (Single Sign-on, multi-</a:t>
            </a:r>
            <a:r>
              <a:rPr lang="en-GB" sz="1100" b="1" dirty="0" err="1">
                <a:latin typeface="Arial"/>
                <a:cs typeface="Arial"/>
              </a:rPr>
              <a:t>jezičnost</a:t>
            </a:r>
            <a:r>
              <a:rPr lang="en-GB" sz="1100" b="1" dirty="0">
                <a:latin typeface="Arial"/>
                <a:cs typeface="Arial"/>
              </a:rPr>
              <a:t>)</a:t>
            </a:r>
          </a:p>
          <a:p>
            <a:pPr marL="385445" lvl="1" indent="-128270"/>
            <a:r>
              <a:rPr lang="en-GB" sz="1100" dirty="0" err="1">
                <a:latin typeface="Arial"/>
                <a:cs typeface="Arial"/>
              </a:rPr>
              <a:t>OpenAIRE</a:t>
            </a:r>
            <a:r>
              <a:rPr lang="en-GB" sz="1100" dirty="0">
                <a:latin typeface="Arial"/>
                <a:cs typeface="Arial"/>
              </a:rPr>
              <a:t> Publisher dashboard</a:t>
            </a:r>
          </a:p>
          <a:p>
            <a:pPr marL="385445" lvl="1" indent="-128270"/>
            <a:r>
              <a:rPr lang="en-GB" sz="1100" dirty="0">
                <a:latin typeface="Arial"/>
                <a:cs typeface="Arial"/>
              </a:rPr>
              <a:t>Living Handbook</a:t>
            </a:r>
          </a:p>
          <a:p>
            <a:pPr marL="385445" lvl="1" indent="-128270"/>
            <a:r>
              <a:rPr lang="en-GB" sz="1100" dirty="0">
                <a:latin typeface="Arial"/>
                <a:cs typeface="Arial"/>
              </a:rPr>
              <a:t>OJS Diamond Plugins / Visibility Pathfinder</a:t>
            </a:r>
          </a:p>
          <a:p>
            <a:pPr marL="385445" lvl="1" indent="-128270"/>
            <a:endParaRPr lang="en-GB" dirty="0">
              <a:latin typeface="Arial"/>
              <a:cs typeface="Arial"/>
            </a:endParaRPr>
          </a:p>
          <a:p>
            <a:pPr marL="257175" lvl="1" indent="0">
              <a:buNone/>
            </a:pPr>
            <a:endParaRPr lang="en-GB" sz="1100" dirty="0">
              <a:latin typeface="Arial"/>
              <a:cs typeface="Arial"/>
            </a:endParaRPr>
          </a:p>
          <a:p>
            <a:pPr marL="128270" indent="-128270"/>
            <a:r>
              <a:rPr lang="en-GB" dirty="0">
                <a:latin typeface="Arial"/>
                <a:cs typeface="Arial"/>
                <a:hlinkClick r:id="rId2"/>
              </a:rPr>
              <a:t>https://www.craft-oa.eu/</a:t>
            </a:r>
            <a:r>
              <a:rPr lang="en-GB" dirty="0">
                <a:latin typeface="Arial"/>
                <a:cs typeface="Arial"/>
              </a:rPr>
              <a:t> </a:t>
            </a:r>
          </a:p>
          <a:p>
            <a:endParaRPr lang="hr-H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205F9-C1B5-41E3-9BC6-55150CA67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FE425-86B2-41B5-88EE-764643E67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Dani e-infrastrukture – Srce DEI24</a:t>
            </a:r>
            <a:endParaRPr lang="hr-H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CEDD58-4144-4118-AAF0-84ECC59AA6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746" y="4264550"/>
            <a:ext cx="2594507" cy="50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630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E0315-B603-4885-9916-889DAFFE4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CRAFT-OA i OJS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178EA-D7D9-432C-8F2B-B417BFFCA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Report on Standards for Best Publishing Practices and Basic Technical Requirements in the Light of FAIR Principles</a:t>
            </a:r>
            <a:r>
              <a:rPr lang="hr-HR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(</a:t>
            </a:r>
            <a:r>
              <a:rPr lang="hr-HR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  <a:hlinkClick r:id="rId2"/>
              </a:rPr>
              <a:t>https://zenodo.org/records/8112662</a:t>
            </a:r>
            <a:r>
              <a:rPr lang="hr-HR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) </a:t>
            </a:r>
          </a:p>
          <a:p>
            <a:pPr lvl="1"/>
            <a:r>
              <a:rPr lang="hr-HR" dirty="0">
                <a:solidFill>
                  <a:srgbClr val="000000"/>
                </a:solidFill>
                <a:latin typeface="Helvetica" panose="020B0604020202020204" pitchFamily="34" charset="0"/>
              </a:rPr>
              <a:t>Pregled tehničkih standarda i najboljih praksi koje se očekuju od (dijamantnih) znanstvenih časopisa u otvorenom pristupu</a:t>
            </a:r>
          </a:p>
          <a:p>
            <a:pPr lvl="1"/>
            <a:r>
              <a:rPr lang="hr-HR" dirty="0">
                <a:solidFill>
                  <a:srgbClr val="000000"/>
                </a:solidFill>
                <a:latin typeface="Helvetica" panose="020B0604020202020204" pitchFamily="34" charset="0"/>
              </a:rPr>
              <a:t>Izvori: DOAJ </a:t>
            </a:r>
            <a:r>
              <a:rPr lang="hr-HR" dirty="0" err="1">
                <a:solidFill>
                  <a:srgbClr val="000000"/>
                </a:solidFill>
                <a:latin typeface="Helvetica" panose="020B0604020202020204" pitchFamily="34" charset="0"/>
              </a:rPr>
              <a:t>inclusion</a:t>
            </a:r>
            <a:r>
              <a:rPr lang="hr-HR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hr-HR" dirty="0" err="1">
                <a:solidFill>
                  <a:srgbClr val="000000"/>
                </a:solidFill>
                <a:latin typeface="Helvetica" panose="020B0604020202020204" pitchFamily="34" charset="0"/>
              </a:rPr>
              <a:t>criteria</a:t>
            </a:r>
            <a:r>
              <a:rPr lang="hr-HR" dirty="0">
                <a:solidFill>
                  <a:srgbClr val="000000"/>
                </a:solidFill>
                <a:latin typeface="Helvetica" panose="020B0604020202020204" pitchFamily="34" charset="0"/>
              </a:rPr>
              <a:t>, Plan S, </a:t>
            </a:r>
            <a:r>
              <a:rPr lang="hr-HR" dirty="0" err="1">
                <a:solidFill>
                  <a:srgbClr val="000000"/>
                </a:solidFill>
                <a:latin typeface="Helvetica" panose="020B0604020202020204" pitchFamily="34" charset="0"/>
              </a:rPr>
              <a:t>OpenAIRE</a:t>
            </a:r>
            <a:r>
              <a:rPr lang="hr-HR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hr-HR" dirty="0" err="1">
                <a:solidFill>
                  <a:srgbClr val="000000"/>
                </a:solidFill>
                <a:latin typeface="Helvetica" panose="020B0604020202020204" pitchFamily="34" charset="0"/>
              </a:rPr>
              <a:t>Guidelines</a:t>
            </a:r>
            <a:r>
              <a:rPr lang="hr-HR" dirty="0">
                <a:solidFill>
                  <a:srgbClr val="000000"/>
                </a:solidFill>
                <a:latin typeface="Helvetica" panose="020B0604020202020204" pitchFamily="34" charset="0"/>
              </a:rPr>
              <a:t>, EQSIP (T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he Extensible Quality Standard for Institutional Publishing</a:t>
            </a:r>
            <a:r>
              <a:rPr lang="hr-HR" dirty="0">
                <a:solidFill>
                  <a:srgbClr val="000000"/>
                </a:solidFill>
                <a:latin typeface="Helvetica" panose="020B0604020202020204" pitchFamily="34" charset="0"/>
              </a:rPr>
              <a:t>), EOSC </a:t>
            </a:r>
            <a:r>
              <a:rPr lang="hr-HR" dirty="0" err="1">
                <a:solidFill>
                  <a:srgbClr val="000000"/>
                </a:solidFill>
                <a:latin typeface="Helvetica" panose="020B0604020202020204" pitchFamily="34" charset="0"/>
              </a:rPr>
              <a:t>Interoperability</a:t>
            </a:r>
            <a:r>
              <a:rPr lang="hr-HR" dirty="0">
                <a:solidFill>
                  <a:srgbClr val="000000"/>
                </a:solidFill>
                <a:latin typeface="Helvetica" panose="020B0604020202020204" pitchFamily="34" charset="0"/>
              </a:rPr>
              <a:t> Framework </a:t>
            </a:r>
            <a:r>
              <a:rPr lang="hr-HR" dirty="0" err="1">
                <a:solidFill>
                  <a:srgbClr val="000000"/>
                </a:solidFill>
                <a:latin typeface="Helvetica" panose="020B0604020202020204" pitchFamily="34" charset="0"/>
              </a:rPr>
              <a:t>Guidelines</a:t>
            </a:r>
            <a:endParaRPr lang="hr-HR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 lvl="1"/>
            <a:endParaRPr lang="hr-HR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r>
              <a:rPr lang="hr-HR" b="1" i="1" dirty="0">
                <a:solidFill>
                  <a:srgbClr val="000000"/>
                </a:solidFill>
                <a:latin typeface="Helvetica" panose="020B0604020202020204" pitchFamily="34" charset="0"/>
              </a:rPr>
              <a:t>Koliko OJS omogućava ispunjavanje tih standarda?</a:t>
            </a:r>
          </a:p>
          <a:p>
            <a:pPr marL="0" indent="0">
              <a:buNone/>
            </a:pPr>
            <a:r>
              <a:rPr lang="hr-HR" dirty="0">
                <a:solidFill>
                  <a:srgbClr val="000000"/>
                </a:solidFill>
                <a:latin typeface="Helvetica" panose="020B0604020202020204" pitchFamily="34" charset="0"/>
              </a:rPr>
              <a:t>	</a:t>
            </a:r>
            <a:r>
              <a:rPr lang="hr-HR" dirty="0">
                <a:solidFill>
                  <a:srgbClr val="000000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Report on challenges and help measures faced by OA journals and platforms</a:t>
            </a:r>
            <a:r>
              <a:rPr lang="hr-HR" dirty="0">
                <a:solidFill>
                  <a:srgbClr val="000000"/>
                </a:solidFill>
                <a:latin typeface="Helvetica" panose="020B0604020202020204" pitchFamily="34" charset="0"/>
              </a:rPr>
              <a:t> 	</a:t>
            </a:r>
            <a:r>
              <a:rPr lang="hr-HR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(</a:t>
            </a:r>
            <a:r>
              <a:rPr lang="hr-HR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  <a:hlinkClick r:id="rId3"/>
              </a:rPr>
              <a:t>https://zenodo.org/records/10496594</a:t>
            </a:r>
            <a:r>
              <a:rPr lang="hr-HR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)</a:t>
            </a:r>
          </a:p>
          <a:p>
            <a:endParaRPr lang="hr-HR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endParaRPr lang="en-US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570EF-2471-454D-8E92-81274C80D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9EFAD-8E30-494D-AFC9-7EE949E5D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Dani e-infrastrukture – Srce DEI24</a:t>
            </a:r>
            <a:endParaRPr lang="hr-H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E8A0E8-1232-47F6-A63D-DF20FB9357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746" y="4264550"/>
            <a:ext cx="2594507" cy="50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881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39E3-98C6-4626-AD74-589C77387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CRAFT-OA i OJS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2974F-1EF7-4466-8204-3FC4CCB10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b="1" dirty="0"/>
              <a:t>Trajni identifikatori</a:t>
            </a:r>
          </a:p>
          <a:p>
            <a:pPr lvl="1"/>
            <a:r>
              <a:rPr lang="hr-HR" i="1" dirty="0"/>
              <a:t>OJS </a:t>
            </a:r>
            <a:r>
              <a:rPr lang="hr-HR" i="1" dirty="0" err="1"/>
              <a:t>core</a:t>
            </a:r>
            <a:r>
              <a:rPr lang="hr-HR" i="1" dirty="0"/>
              <a:t> </a:t>
            </a:r>
            <a:r>
              <a:rPr lang="hr-HR" dirty="0"/>
              <a:t>- ISSN/</a:t>
            </a:r>
            <a:r>
              <a:rPr lang="hr-HR" dirty="0" err="1"/>
              <a:t>eISSN</a:t>
            </a:r>
            <a:r>
              <a:rPr lang="hr-HR" dirty="0"/>
              <a:t> i DOI</a:t>
            </a:r>
          </a:p>
          <a:p>
            <a:pPr lvl="1"/>
            <a:r>
              <a:rPr lang="hr-HR" i="1" dirty="0"/>
              <a:t>OJS </a:t>
            </a:r>
            <a:r>
              <a:rPr lang="hr-HR" i="1" dirty="0" err="1"/>
              <a:t>plugin</a:t>
            </a:r>
            <a:r>
              <a:rPr lang="hr-HR" i="1" dirty="0"/>
              <a:t> </a:t>
            </a:r>
            <a:r>
              <a:rPr lang="hr-HR" dirty="0"/>
              <a:t>– ORCID, ROR, ARK, </a:t>
            </a:r>
            <a:r>
              <a:rPr lang="hr-HR" dirty="0" err="1"/>
              <a:t>Funder</a:t>
            </a:r>
            <a:r>
              <a:rPr lang="hr-HR" dirty="0"/>
              <a:t> DOI/PID</a:t>
            </a:r>
          </a:p>
          <a:p>
            <a:r>
              <a:rPr lang="hr-HR" b="1" dirty="0"/>
              <a:t>Razmjena </a:t>
            </a:r>
            <a:r>
              <a:rPr lang="hr-HR" b="1" dirty="0" err="1"/>
              <a:t>metapodataka</a:t>
            </a:r>
            <a:endParaRPr lang="hr-HR" b="1" dirty="0"/>
          </a:p>
          <a:p>
            <a:pPr lvl="1"/>
            <a:r>
              <a:rPr lang="hr-HR" i="1" dirty="0"/>
              <a:t>OJS </a:t>
            </a:r>
            <a:r>
              <a:rPr lang="hr-HR" i="1" dirty="0" err="1"/>
              <a:t>core</a:t>
            </a:r>
            <a:endParaRPr lang="hr-HR" i="1" dirty="0"/>
          </a:p>
          <a:p>
            <a:pPr lvl="2"/>
            <a:r>
              <a:rPr lang="hr-HR" dirty="0"/>
              <a:t>OAI-PMH (Dublin Core, MARC i RFC 1817)</a:t>
            </a:r>
          </a:p>
          <a:p>
            <a:pPr lvl="1"/>
            <a:r>
              <a:rPr lang="hr-HR" i="1" dirty="0"/>
              <a:t>OJS </a:t>
            </a:r>
            <a:r>
              <a:rPr lang="hr-HR" i="1" dirty="0" err="1"/>
              <a:t>plugin</a:t>
            </a:r>
            <a:endParaRPr lang="hr-HR" i="1" dirty="0"/>
          </a:p>
          <a:p>
            <a:pPr lvl="2"/>
            <a:r>
              <a:rPr lang="hr-HR" dirty="0" err="1"/>
              <a:t>Native</a:t>
            </a:r>
            <a:r>
              <a:rPr lang="hr-HR" dirty="0"/>
              <a:t> XML export/import</a:t>
            </a:r>
          </a:p>
          <a:p>
            <a:pPr lvl="2"/>
            <a:r>
              <a:rPr lang="hr-HR" dirty="0" err="1"/>
              <a:t>OpenAIRE</a:t>
            </a:r>
            <a:r>
              <a:rPr lang="hr-HR" dirty="0"/>
              <a:t> </a:t>
            </a:r>
            <a:r>
              <a:rPr lang="hr-HR" dirty="0" err="1"/>
              <a:t>Plugin</a:t>
            </a:r>
            <a:r>
              <a:rPr lang="hr-HR" dirty="0"/>
              <a:t> - komplementarnost s </a:t>
            </a:r>
            <a:r>
              <a:rPr lang="hr-HR" dirty="0" err="1"/>
              <a:t>OpenAIRE</a:t>
            </a:r>
            <a:r>
              <a:rPr lang="hr-HR" dirty="0"/>
              <a:t> smjernicama</a:t>
            </a:r>
          </a:p>
          <a:p>
            <a:pPr lvl="2"/>
            <a:r>
              <a:rPr lang="hr-HR" dirty="0"/>
              <a:t>KBART (samo u OJS 3.2)</a:t>
            </a:r>
          </a:p>
          <a:p>
            <a:pPr lvl="2"/>
            <a:r>
              <a:rPr lang="hr-HR" dirty="0"/>
              <a:t>Open </a:t>
            </a:r>
            <a:r>
              <a:rPr lang="hr-HR" dirty="0" err="1"/>
              <a:t>Citations</a:t>
            </a:r>
            <a:r>
              <a:rPr lang="hr-HR" dirty="0"/>
              <a:t> – samo ako je popis referenci u JATS XML-u</a:t>
            </a:r>
          </a:p>
          <a:p>
            <a:r>
              <a:rPr lang="hr-HR" b="1" dirty="0"/>
              <a:t>Sadržaj časopisa / cjelovit tekst radova</a:t>
            </a:r>
          </a:p>
          <a:p>
            <a:pPr lvl="1"/>
            <a:r>
              <a:rPr lang="hr-HR" i="1" dirty="0"/>
              <a:t>OJS </a:t>
            </a:r>
            <a:r>
              <a:rPr lang="hr-HR" i="1" dirty="0" err="1"/>
              <a:t>core</a:t>
            </a:r>
            <a:endParaRPr lang="hr-HR" i="1" dirty="0"/>
          </a:p>
          <a:p>
            <a:pPr lvl="2"/>
            <a:r>
              <a:rPr lang="hr-HR" dirty="0" err="1"/>
              <a:t>Landing</a:t>
            </a:r>
            <a:r>
              <a:rPr lang="hr-HR" dirty="0"/>
              <a:t> </a:t>
            </a:r>
            <a:r>
              <a:rPr lang="hr-HR" dirty="0" err="1"/>
              <a:t>page</a:t>
            </a:r>
            <a:r>
              <a:rPr lang="hr-HR" dirty="0"/>
              <a:t> za svaki rad</a:t>
            </a:r>
          </a:p>
          <a:p>
            <a:pPr lvl="1"/>
            <a:r>
              <a:rPr lang="hr-HR" i="1" dirty="0"/>
              <a:t>OJS </a:t>
            </a:r>
            <a:r>
              <a:rPr lang="hr-HR" i="1" dirty="0" err="1"/>
              <a:t>plugin</a:t>
            </a:r>
            <a:endParaRPr lang="hr-HR" i="1" dirty="0"/>
          </a:p>
          <a:p>
            <a:pPr lvl="2"/>
            <a:r>
              <a:rPr lang="hr-HR" dirty="0"/>
              <a:t>JATS XML</a:t>
            </a:r>
          </a:p>
          <a:p>
            <a:r>
              <a:rPr lang="hr-HR" b="1" dirty="0"/>
              <a:t>Dugotrajno očuvanje</a:t>
            </a:r>
          </a:p>
          <a:p>
            <a:pPr lvl="1"/>
            <a:r>
              <a:rPr lang="hr-HR" i="1" dirty="0"/>
              <a:t>OJS </a:t>
            </a:r>
            <a:r>
              <a:rPr lang="hr-HR" i="1" dirty="0" err="1"/>
              <a:t>plugin</a:t>
            </a:r>
            <a:endParaRPr lang="hr-HR" i="1" dirty="0"/>
          </a:p>
          <a:p>
            <a:pPr lvl="2"/>
            <a:r>
              <a:rPr lang="hr-HR" dirty="0"/>
              <a:t>LOCKSS/CLOCKSS arhiviranje</a:t>
            </a:r>
          </a:p>
          <a:p>
            <a:r>
              <a:rPr lang="hr-HR" b="1" dirty="0"/>
              <a:t>Funkcionalnosti web stranice</a:t>
            </a:r>
          </a:p>
          <a:p>
            <a:pPr lvl="1"/>
            <a:r>
              <a:rPr lang="hr-HR" i="1" dirty="0"/>
              <a:t>OJS </a:t>
            </a:r>
            <a:r>
              <a:rPr lang="hr-HR" i="1" dirty="0" err="1"/>
              <a:t>core</a:t>
            </a:r>
            <a:endParaRPr lang="hr-HR" i="1" dirty="0"/>
          </a:p>
          <a:p>
            <a:pPr lvl="2"/>
            <a:r>
              <a:rPr lang="hr-HR" dirty="0"/>
              <a:t>Sustav za slanje obavijesti</a:t>
            </a:r>
          </a:p>
          <a:p>
            <a:pPr lvl="1"/>
            <a:r>
              <a:rPr lang="hr-HR" i="1" dirty="0"/>
              <a:t>OJS </a:t>
            </a:r>
            <a:r>
              <a:rPr lang="hr-HR" i="1" dirty="0" err="1"/>
              <a:t>plugin</a:t>
            </a:r>
            <a:endParaRPr lang="hr-HR" i="1" dirty="0"/>
          </a:p>
          <a:p>
            <a:pPr lvl="2"/>
            <a:r>
              <a:rPr lang="hr-HR" dirty="0"/>
              <a:t>Dijeljenje na društvenim mrežama (samo za verzije 3.3.x)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49A46-7738-4082-9993-DEC4CDA99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/>
              <a:t>18.4.2024.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416B9-093F-4C44-A38F-0AC8B52E9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Dani e-infrastrukture – Srce DEI24</a:t>
            </a:r>
            <a:endParaRPr lang="hr-H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24BD5E-3977-4226-A798-187AEFB37E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405" y="4264550"/>
            <a:ext cx="2594507" cy="50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746641"/>
      </p:ext>
    </p:extLst>
  </p:cSld>
  <p:clrMapOvr>
    <a:masterClrMapping/>
  </p:clrMapOvr>
</p:sld>
</file>

<file path=ppt/theme/theme1.xml><?xml version="1.0" encoding="utf-8"?>
<a:theme xmlns:a="http://schemas.openxmlformats.org/drawingml/2006/main" name="Srce_Tema1_16x9">
  <a:themeElements>
    <a:clrScheme name="Srce boje">
      <a:dk1>
        <a:srgbClr val="0C0C0C"/>
      </a:dk1>
      <a:lt1>
        <a:srgbClr val="FFFFFF"/>
      </a:lt1>
      <a:dk2>
        <a:srgbClr val="0C0C0C"/>
      </a:dk2>
      <a:lt2>
        <a:srgbClr val="FFFFFF"/>
      </a:lt2>
      <a:accent1>
        <a:srgbClr val="D71635"/>
      </a:accent1>
      <a:accent2>
        <a:srgbClr val="E39717"/>
      </a:accent2>
      <a:accent3>
        <a:srgbClr val="0095DA"/>
      </a:accent3>
      <a:accent4>
        <a:srgbClr val="80C342"/>
      </a:accent4>
      <a:accent5>
        <a:srgbClr val="00AB4E"/>
      </a:accent5>
      <a:accent6>
        <a:srgbClr val="B04C46"/>
      </a:accent6>
      <a:hlink>
        <a:srgbClr val="D71635"/>
      </a:hlink>
      <a:folHlink>
        <a:srgbClr val="D71635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Tema1_16x9" id="{476E04C6-ED46-4774-BC39-1C443F715698}" vid="{90F83EFC-DEE1-42FC-8BFD-555EDA227AE0}"/>
    </a:ext>
  </a:extLst>
</a:theme>
</file>

<file path=ppt/theme/theme2.xml><?xml version="1.0" encoding="utf-8"?>
<a:theme xmlns:a="http://schemas.openxmlformats.org/drawingml/2006/main" name="1_Custom Design">
  <a:themeElements>
    <a:clrScheme name="Srce boje">
      <a:dk1>
        <a:srgbClr val="0C0C0C"/>
      </a:dk1>
      <a:lt1>
        <a:srgbClr val="FFFFFF"/>
      </a:lt1>
      <a:dk2>
        <a:srgbClr val="0C0C0C"/>
      </a:dk2>
      <a:lt2>
        <a:srgbClr val="FFFFFF"/>
      </a:lt2>
      <a:accent1>
        <a:srgbClr val="D71635"/>
      </a:accent1>
      <a:accent2>
        <a:srgbClr val="E39717"/>
      </a:accent2>
      <a:accent3>
        <a:srgbClr val="0095DA"/>
      </a:accent3>
      <a:accent4>
        <a:srgbClr val="80C342"/>
      </a:accent4>
      <a:accent5>
        <a:srgbClr val="00AB4E"/>
      </a:accent5>
      <a:accent6>
        <a:srgbClr val="B04C46"/>
      </a:accent6>
      <a:hlink>
        <a:srgbClr val="D71635"/>
      </a:hlink>
      <a:folHlink>
        <a:srgbClr val="D71635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srce-predlozak-4x3-OA-CC-BY-NC-20140919</Template>
  <TotalTime>6930</TotalTime>
  <Words>1874</Words>
  <Application>Microsoft Office PowerPoint</Application>
  <PresentationFormat>On-screen Show (16:9)</PresentationFormat>
  <Paragraphs>287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Helvetica</vt:lpstr>
      <vt:lpstr>Segoe UI</vt:lpstr>
      <vt:lpstr>Srce_Tema1_16x9</vt:lpstr>
      <vt:lpstr>1_Custom Design</vt:lpstr>
      <vt:lpstr>Napredno korištenje OJS-a za uređivanje časopisa</vt:lpstr>
      <vt:lpstr>Sadržaj</vt:lpstr>
      <vt:lpstr>Osnove (Hrčak) OJS-a </vt:lpstr>
      <vt:lpstr>Osnove (Hrčak) OJS-a</vt:lpstr>
      <vt:lpstr>Uključivanje dodataka (plugin-ova)</vt:lpstr>
      <vt:lpstr>CRAFT-OA</vt:lpstr>
      <vt:lpstr>CRAFT-OA i OJS</vt:lpstr>
      <vt:lpstr>CRAFT-OA i OJS</vt:lpstr>
      <vt:lpstr>CRAFT-OA i OJS</vt:lpstr>
      <vt:lpstr>Uloge i ovlasti </vt:lpstr>
      <vt:lpstr>Trajni identifikatori - DOI</vt:lpstr>
      <vt:lpstr>Migracija i/ili sinkronizacija podataka između OJS-a i Hrčka</vt:lpstr>
      <vt:lpstr>Vlastita instanca OJS-a  Hrčak OJS </vt:lpstr>
      <vt:lpstr>Vlastita instanca OJS-a  Hrčak portal  ✅</vt:lpstr>
      <vt:lpstr>Hrčak OJS  Hrčak portal  ✅✅</vt:lpstr>
      <vt:lpstr>JATS XML</vt:lpstr>
      <vt:lpstr>Dugotrajno arhiviranje</vt:lpstr>
      <vt:lpstr>Izgled sučelja</vt:lpstr>
      <vt:lpstr>Rasprava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Kruno Golubić</dc:creator>
  <cp:lastModifiedBy>Ljiljana Jertec Musap</cp:lastModifiedBy>
  <cp:revision>134</cp:revision>
  <cp:lastPrinted>2014-06-24T07:01:20Z</cp:lastPrinted>
  <dcterms:created xsi:type="dcterms:W3CDTF">2014-09-19T07:16:42Z</dcterms:created>
  <dcterms:modified xsi:type="dcterms:W3CDTF">2024-04-18T09:40:34Z</dcterms:modified>
</cp:coreProperties>
</file>