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1" r:id="rId3"/>
    <p:sldId id="512" r:id="rId4"/>
    <p:sldId id="499" r:id="rId5"/>
    <p:sldId id="469" r:id="rId6"/>
    <p:sldId id="264" r:id="rId7"/>
    <p:sldId id="476" r:id="rId8"/>
    <p:sldId id="265" r:id="rId9"/>
    <p:sldId id="447" r:id="rId10"/>
    <p:sldId id="481" r:id="rId11"/>
    <p:sldId id="484" r:id="rId12"/>
    <p:sldId id="513" r:id="rId13"/>
    <p:sldId id="480" r:id="rId14"/>
    <p:sldId id="488" r:id="rId15"/>
    <p:sldId id="506" r:id="rId16"/>
    <p:sldId id="470" r:id="rId17"/>
    <p:sldId id="489" r:id="rId18"/>
    <p:sldId id="507" r:id="rId19"/>
    <p:sldId id="487" r:id="rId20"/>
    <p:sldId id="485" r:id="rId21"/>
    <p:sldId id="496" r:id="rId22"/>
    <p:sldId id="486" r:id="rId23"/>
    <p:sldId id="490" r:id="rId24"/>
    <p:sldId id="493" r:id="rId25"/>
    <p:sldId id="494" r:id="rId26"/>
    <p:sldId id="273" r:id="rId27"/>
    <p:sldId id="492" r:id="rId28"/>
    <p:sldId id="495" r:id="rId29"/>
    <p:sldId id="497" r:id="rId30"/>
    <p:sldId id="514" r:id="rId31"/>
    <p:sldId id="498" r:id="rId32"/>
    <p:sldId id="508" r:id="rId33"/>
    <p:sldId id="509" r:id="rId34"/>
    <p:sldId id="477" r:id="rId35"/>
    <p:sldId id="478" r:id="rId36"/>
    <p:sldId id="510" r:id="rId37"/>
    <p:sldId id="511" r:id="rId38"/>
    <p:sldId id="502" r:id="rId39"/>
    <p:sldId id="503" r:id="rId40"/>
    <p:sldId id="504" r:id="rId41"/>
    <p:sldId id="505" r:id="rId42"/>
    <p:sldId id="479" r:id="rId43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ža Milanović" initials="NM" lastIdx="2" clrIdx="0">
    <p:extLst>
      <p:ext uri="{19B8F6BF-5375-455C-9EA6-DF929625EA0E}">
        <p15:presenceInfo xmlns:p15="http://schemas.microsoft.com/office/powerpoint/2012/main" userId="Nadža Milan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45" d="100"/>
          <a:sy n="145" d="100"/>
        </p:scale>
        <p:origin x="582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2T14:50:02.160" idx="2">
    <p:pos x="5479" y="843"/>
    <p:text>Stavila novu sliku, koja mi se čini bolja (ispod su originali)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C251F-6918-4C40-B384-8586B8FBA449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1D285A5C-8A5A-4F08-8010-23FD9545573B}">
      <dgm:prSet phldrT="[Text]"/>
      <dgm:spPr/>
      <dgm:t>
        <a:bodyPr/>
        <a:lstStyle/>
        <a:p>
          <a:r>
            <a:rPr lang="hr-HR"/>
            <a:t>PRIPREMA PODATAKA U CSV DATOTECI</a:t>
          </a:r>
          <a:endParaRPr lang="en-GB"/>
        </a:p>
      </dgm:t>
    </dgm:pt>
    <dgm:pt modelId="{88C4D175-896B-460E-BEC5-D6DC287A943E}" type="parTrans" cxnId="{D9A4C644-A9CE-4767-BC7D-668DC9C954DB}">
      <dgm:prSet/>
      <dgm:spPr/>
      <dgm:t>
        <a:bodyPr/>
        <a:lstStyle/>
        <a:p>
          <a:endParaRPr lang="en-GB"/>
        </a:p>
      </dgm:t>
    </dgm:pt>
    <dgm:pt modelId="{86689549-CED7-4F35-AA4F-FA6E51CD8943}" type="sibTrans" cxnId="{D9A4C644-A9CE-4767-BC7D-668DC9C954DB}">
      <dgm:prSet/>
      <dgm:spPr/>
      <dgm:t>
        <a:bodyPr/>
        <a:lstStyle/>
        <a:p>
          <a:endParaRPr lang="en-GB"/>
        </a:p>
      </dgm:t>
    </dgm:pt>
    <dgm:pt modelId="{171CD444-2815-439C-81EB-B6ED6A161C86}">
      <dgm:prSet phldrT="[Text]"/>
      <dgm:spPr/>
      <dgm:t>
        <a:bodyPr/>
        <a:lstStyle/>
        <a:p>
          <a:r>
            <a:rPr lang="hr-HR" dirty="0"/>
            <a:t>UČITAVANJE PODATAKA IZ CSV DATOTEKE</a:t>
          </a:r>
          <a:endParaRPr lang="en-GB" dirty="0"/>
        </a:p>
      </dgm:t>
    </dgm:pt>
    <dgm:pt modelId="{88E748E5-B095-457E-88DA-B73EFFE0FAAF}" type="parTrans" cxnId="{692C068D-6F4D-4EAD-91BC-DA2CB447FBF4}">
      <dgm:prSet/>
      <dgm:spPr/>
      <dgm:t>
        <a:bodyPr/>
        <a:lstStyle/>
        <a:p>
          <a:endParaRPr lang="en-GB"/>
        </a:p>
      </dgm:t>
    </dgm:pt>
    <dgm:pt modelId="{05472BBD-E880-4C7F-8550-3BFF21EA838F}" type="sibTrans" cxnId="{692C068D-6F4D-4EAD-91BC-DA2CB447FBF4}">
      <dgm:prSet/>
      <dgm:spPr/>
      <dgm:t>
        <a:bodyPr/>
        <a:lstStyle/>
        <a:p>
          <a:endParaRPr lang="en-GB"/>
        </a:p>
      </dgm:t>
    </dgm:pt>
    <dgm:pt modelId="{46159C1B-96DB-4B5A-823C-414AD0A4037D}">
      <dgm:prSet phldrT="[Text]"/>
      <dgm:spPr/>
      <dgm:t>
        <a:bodyPr/>
        <a:lstStyle/>
        <a:p>
          <a:r>
            <a:rPr lang="hr-HR"/>
            <a:t>AUTORIZACIJA UČITANIH ZAPISA</a:t>
          </a:r>
          <a:endParaRPr lang="en-GB"/>
        </a:p>
      </dgm:t>
    </dgm:pt>
    <dgm:pt modelId="{1C5CD4BB-C63D-4E0C-B5EA-328A75E8AC76}" type="parTrans" cxnId="{C5328117-5946-4A26-93E8-F46E4F1463A2}">
      <dgm:prSet/>
      <dgm:spPr/>
      <dgm:t>
        <a:bodyPr/>
        <a:lstStyle/>
        <a:p>
          <a:endParaRPr lang="en-GB"/>
        </a:p>
      </dgm:t>
    </dgm:pt>
    <dgm:pt modelId="{269300A6-73A1-43E6-916B-927E0E1A99E3}" type="sibTrans" cxnId="{C5328117-5946-4A26-93E8-F46E4F1463A2}">
      <dgm:prSet/>
      <dgm:spPr/>
      <dgm:t>
        <a:bodyPr/>
        <a:lstStyle/>
        <a:p>
          <a:endParaRPr lang="en-GB"/>
        </a:p>
      </dgm:t>
    </dgm:pt>
    <dgm:pt modelId="{6038D36E-C1C2-4872-AA75-945F676B9B94}">
      <dgm:prSet phldrT="[Text]"/>
      <dgm:spPr/>
      <dgm:t>
        <a:bodyPr/>
        <a:lstStyle/>
        <a:p>
          <a:r>
            <a:rPr lang="hr-HR"/>
            <a:t>PREGLED ZAPISA U REGISTRU</a:t>
          </a:r>
          <a:endParaRPr lang="en-GB"/>
        </a:p>
      </dgm:t>
    </dgm:pt>
    <dgm:pt modelId="{C1449A24-0B8B-4D5C-B345-8A8CAE7DA1F0}" type="parTrans" cxnId="{F1ECF402-F552-416D-9E06-5DC0F5090A38}">
      <dgm:prSet/>
      <dgm:spPr/>
      <dgm:t>
        <a:bodyPr/>
        <a:lstStyle/>
        <a:p>
          <a:endParaRPr lang="en-GB"/>
        </a:p>
      </dgm:t>
    </dgm:pt>
    <dgm:pt modelId="{397FA618-D54A-4804-B079-ED744F3A307E}" type="sibTrans" cxnId="{F1ECF402-F552-416D-9E06-5DC0F5090A38}">
      <dgm:prSet/>
      <dgm:spPr/>
      <dgm:t>
        <a:bodyPr/>
        <a:lstStyle/>
        <a:p>
          <a:endParaRPr lang="en-GB"/>
        </a:p>
      </dgm:t>
    </dgm:pt>
    <dgm:pt modelId="{1A1773AF-BE0F-4CAE-B489-9E2AB1DB4864}" type="pres">
      <dgm:prSet presAssocID="{4E0C251F-6918-4C40-B384-8586B8FBA449}" presName="Name0" presStyleCnt="0">
        <dgm:presLayoutVars>
          <dgm:dir/>
          <dgm:resizeHandles val="exact"/>
        </dgm:presLayoutVars>
      </dgm:prSet>
      <dgm:spPr/>
    </dgm:pt>
    <dgm:pt modelId="{0D14BB47-74F7-4B06-9310-BAEADF609C21}" type="pres">
      <dgm:prSet presAssocID="{1D285A5C-8A5A-4F08-8010-23FD9545573B}" presName="node" presStyleLbl="node1" presStyleIdx="0" presStyleCnt="4">
        <dgm:presLayoutVars>
          <dgm:bulletEnabled val="1"/>
        </dgm:presLayoutVars>
      </dgm:prSet>
      <dgm:spPr/>
    </dgm:pt>
    <dgm:pt modelId="{33BCC7DD-1D2C-48BC-8829-80117BCADC66}" type="pres">
      <dgm:prSet presAssocID="{86689549-CED7-4F35-AA4F-FA6E51CD8943}" presName="sibTrans" presStyleLbl="sibTrans2D1" presStyleIdx="0" presStyleCnt="3"/>
      <dgm:spPr/>
    </dgm:pt>
    <dgm:pt modelId="{A0159C2A-95AA-43BF-AE5A-C4A59FECE4B4}" type="pres">
      <dgm:prSet presAssocID="{86689549-CED7-4F35-AA4F-FA6E51CD8943}" presName="connectorText" presStyleLbl="sibTrans2D1" presStyleIdx="0" presStyleCnt="3"/>
      <dgm:spPr/>
    </dgm:pt>
    <dgm:pt modelId="{B2B2A81E-C749-44AD-9BFB-84155FED8202}" type="pres">
      <dgm:prSet presAssocID="{171CD444-2815-439C-81EB-B6ED6A161C86}" presName="node" presStyleLbl="node1" presStyleIdx="1" presStyleCnt="4">
        <dgm:presLayoutVars>
          <dgm:bulletEnabled val="1"/>
        </dgm:presLayoutVars>
      </dgm:prSet>
      <dgm:spPr/>
    </dgm:pt>
    <dgm:pt modelId="{8F037B4D-604D-4CBF-B710-0167C61BBEEC}" type="pres">
      <dgm:prSet presAssocID="{05472BBD-E880-4C7F-8550-3BFF21EA838F}" presName="sibTrans" presStyleLbl="sibTrans2D1" presStyleIdx="1" presStyleCnt="3"/>
      <dgm:spPr/>
    </dgm:pt>
    <dgm:pt modelId="{BB48AAAA-F319-46A1-A2FF-D878D92D796D}" type="pres">
      <dgm:prSet presAssocID="{05472BBD-E880-4C7F-8550-3BFF21EA838F}" presName="connectorText" presStyleLbl="sibTrans2D1" presStyleIdx="1" presStyleCnt="3"/>
      <dgm:spPr/>
    </dgm:pt>
    <dgm:pt modelId="{F86CAB74-BC76-4BFE-8C01-854D09742D7E}" type="pres">
      <dgm:prSet presAssocID="{46159C1B-96DB-4B5A-823C-414AD0A4037D}" presName="node" presStyleLbl="node1" presStyleIdx="2" presStyleCnt="4">
        <dgm:presLayoutVars>
          <dgm:bulletEnabled val="1"/>
        </dgm:presLayoutVars>
      </dgm:prSet>
      <dgm:spPr/>
    </dgm:pt>
    <dgm:pt modelId="{718EED13-1765-48F3-AD83-9570522B3F18}" type="pres">
      <dgm:prSet presAssocID="{269300A6-73A1-43E6-916B-927E0E1A99E3}" presName="sibTrans" presStyleLbl="sibTrans2D1" presStyleIdx="2" presStyleCnt="3"/>
      <dgm:spPr/>
    </dgm:pt>
    <dgm:pt modelId="{4AF9E2CE-9F84-465A-85DC-92D750164660}" type="pres">
      <dgm:prSet presAssocID="{269300A6-73A1-43E6-916B-927E0E1A99E3}" presName="connectorText" presStyleLbl="sibTrans2D1" presStyleIdx="2" presStyleCnt="3"/>
      <dgm:spPr/>
    </dgm:pt>
    <dgm:pt modelId="{8204D737-8329-49A3-A87A-BACACB2D2CB5}" type="pres">
      <dgm:prSet presAssocID="{6038D36E-C1C2-4872-AA75-945F676B9B94}" presName="node" presStyleLbl="node1" presStyleIdx="3" presStyleCnt="4">
        <dgm:presLayoutVars>
          <dgm:bulletEnabled val="1"/>
        </dgm:presLayoutVars>
      </dgm:prSet>
      <dgm:spPr/>
    </dgm:pt>
  </dgm:ptLst>
  <dgm:cxnLst>
    <dgm:cxn modelId="{F1ECF402-F552-416D-9E06-5DC0F5090A38}" srcId="{4E0C251F-6918-4C40-B384-8586B8FBA449}" destId="{6038D36E-C1C2-4872-AA75-945F676B9B94}" srcOrd="3" destOrd="0" parTransId="{C1449A24-0B8B-4D5C-B345-8A8CAE7DA1F0}" sibTransId="{397FA618-D54A-4804-B079-ED744F3A307E}"/>
    <dgm:cxn modelId="{9D935615-E706-49A1-96E7-FC0C239AC5F0}" type="presOf" srcId="{4E0C251F-6918-4C40-B384-8586B8FBA449}" destId="{1A1773AF-BE0F-4CAE-B489-9E2AB1DB4864}" srcOrd="0" destOrd="0" presId="urn:microsoft.com/office/officeart/2005/8/layout/process1"/>
    <dgm:cxn modelId="{C5328117-5946-4A26-93E8-F46E4F1463A2}" srcId="{4E0C251F-6918-4C40-B384-8586B8FBA449}" destId="{46159C1B-96DB-4B5A-823C-414AD0A4037D}" srcOrd="2" destOrd="0" parTransId="{1C5CD4BB-C63D-4E0C-B5EA-328A75E8AC76}" sibTransId="{269300A6-73A1-43E6-916B-927E0E1A99E3}"/>
    <dgm:cxn modelId="{76E8182F-3301-4073-A065-15CE258A3246}" type="presOf" srcId="{269300A6-73A1-43E6-916B-927E0E1A99E3}" destId="{4AF9E2CE-9F84-465A-85DC-92D750164660}" srcOrd="1" destOrd="0" presId="urn:microsoft.com/office/officeart/2005/8/layout/process1"/>
    <dgm:cxn modelId="{C7F5635D-40E6-4EF8-90CD-578450A10AA4}" type="presOf" srcId="{171CD444-2815-439C-81EB-B6ED6A161C86}" destId="{B2B2A81E-C749-44AD-9BFB-84155FED8202}" srcOrd="0" destOrd="0" presId="urn:microsoft.com/office/officeart/2005/8/layout/process1"/>
    <dgm:cxn modelId="{D9A4C644-A9CE-4767-BC7D-668DC9C954DB}" srcId="{4E0C251F-6918-4C40-B384-8586B8FBA449}" destId="{1D285A5C-8A5A-4F08-8010-23FD9545573B}" srcOrd="0" destOrd="0" parTransId="{88C4D175-896B-460E-BEC5-D6DC287A943E}" sibTransId="{86689549-CED7-4F35-AA4F-FA6E51CD8943}"/>
    <dgm:cxn modelId="{0498E546-7B2F-4484-B898-2E28FEB70F80}" type="presOf" srcId="{46159C1B-96DB-4B5A-823C-414AD0A4037D}" destId="{F86CAB74-BC76-4BFE-8C01-854D09742D7E}" srcOrd="0" destOrd="0" presId="urn:microsoft.com/office/officeart/2005/8/layout/process1"/>
    <dgm:cxn modelId="{48D51467-DE3C-4E5F-8DA6-5C1F61D5312B}" type="presOf" srcId="{1D285A5C-8A5A-4F08-8010-23FD9545573B}" destId="{0D14BB47-74F7-4B06-9310-BAEADF609C21}" srcOrd="0" destOrd="0" presId="urn:microsoft.com/office/officeart/2005/8/layout/process1"/>
    <dgm:cxn modelId="{33B3598A-9133-4F89-9420-45799DB7CD91}" type="presOf" srcId="{269300A6-73A1-43E6-916B-927E0E1A99E3}" destId="{718EED13-1765-48F3-AD83-9570522B3F18}" srcOrd="0" destOrd="0" presId="urn:microsoft.com/office/officeart/2005/8/layout/process1"/>
    <dgm:cxn modelId="{692C068D-6F4D-4EAD-91BC-DA2CB447FBF4}" srcId="{4E0C251F-6918-4C40-B384-8586B8FBA449}" destId="{171CD444-2815-439C-81EB-B6ED6A161C86}" srcOrd="1" destOrd="0" parTransId="{88E748E5-B095-457E-88DA-B73EFFE0FAAF}" sibTransId="{05472BBD-E880-4C7F-8550-3BFF21EA838F}"/>
    <dgm:cxn modelId="{7B61FB99-8023-43A7-9255-B675D25C0DE3}" type="presOf" srcId="{05472BBD-E880-4C7F-8550-3BFF21EA838F}" destId="{BB48AAAA-F319-46A1-A2FF-D878D92D796D}" srcOrd="1" destOrd="0" presId="urn:microsoft.com/office/officeart/2005/8/layout/process1"/>
    <dgm:cxn modelId="{1E30FDA9-FC40-4A74-9000-00A0DAAE6311}" type="presOf" srcId="{86689549-CED7-4F35-AA4F-FA6E51CD8943}" destId="{33BCC7DD-1D2C-48BC-8829-80117BCADC66}" srcOrd="0" destOrd="0" presId="urn:microsoft.com/office/officeart/2005/8/layout/process1"/>
    <dgm:cxn modelId="{4BF72EC1-9754-4A3B-9EBC-F385B279C21D}" type="presOf" srcId="{6038D36E-C1C2-4872-AA75-945F676B9B94}" destId="{8204D737-8329-49A3-A87A-BACACB2D2CB5}" srcOrd="0" destOrd="0" presId="urn:microsoft.com/office/officeart/2005/8/layout/process1"/>
    <dgm:cxn modelId="{DF19D9C1-C5E6-4B39-B25E-F02C56C6765A}" type="presOf" srcId="{05472BBD-E880-4C7F-8550-3BFF21EA838F}" destId="{8F037B4D-604D-4CBF-B710-0167C61BBEEC}" srcOrd="0" destOrd="0" presId="urn:microsoft.com/office/officeart/2005/8/layout/process1"/>
    <dgm:cxn modelId="{E7CA9FCF-A291-4200-A495-71BE790276AD}" type="presOf" srcId="{86689549-CED7-4F35-AA4F-FA6E51CD8943}" destId="{A0159C2A-95AA-43BF-AE5A-C4A59FECE4B4}" srcOrd="1" destOrd="0" presId="urn:microsoft.com/office/officeart/2005/8/layout/process1"/>
    <dgm:cxn modelId="{0751F22C-CE51-4941-B163-F9DFC8ED43E8}" type="presParOf" srcId="{1A1773AF-BE0F-4CAE-B489-9E2AB1DB4864}" destId="{0D14BB47-74F7-4B06-9310-BAEADF609C21}" srcOrd="0" destOrd="0" presId="urn:microsoft.com/office/officeart/2005/8/layout/process1"/>
    <dgm:cxn modelId="{7296889D-0CEA-4102-BB7E-7285FE0E8FA3}" type="presParOf" srcId="{1A1773AF-BE0F-4CAE-B489-9E2AB1DB4864}" destId="{33BCC7DD-1D2C-48BC-8829-80117BCADC66}" srcOrd="1" destOrd="0" presId="urn:microsoft.com/office/officeart/2005/8/layout/process1"/>
    <dgm:cxn modelId="{E166E23D-107A-434D-94BA-62782D888EDD}" type="presParOf" srcId="{33BCC7DD-1D2C-48BC-8829-80117BCADC66}" destId="{A0159C2A-95AA-43BF-AE5A-C4A59FECE4B4}" srcOrd="0" destOrd="0" presId="urn:microsoft.com/office/officeart/2005/8/layout/process1"/>
    <dgm:cxn modelId="{754AEB99-AB51-47F3-804A-2CE07CB3B572}" type="presParOf" srcId="{1A1773AF-BE0F-4CAE-B489-9E2AB1DB4864}" destId="{B2B2A81E-C749-44AD-9BFB-84155FED8202}" srcOrd="2" destOrd="0" presId="urn:microsoft.com/office/officeart/2005/8/layout/process1"/>
    <dgm:cxn modelId="{8129076C-D02D-41C1-A90C-CA015676032B}" type="presParOf" srcId="{1A1773AF-BE0F-4CAE-B489-9E2AB1DB4864}" destId="{8F037B4D-604D-4CBF-B710-0167C61BBEEC}" srcOrd="3" destOrd="0" presId="urn:microsoft.com/office/officeart/2005/8/layout/process1"/>
    <dgm:cxn modelId="{153B7716-ACB8-4C90-84A7-2AA2D622560E}" type="presParOf" srcId="{8F037B4D-604D-4CBF-B710-0167C61BBEEC}" destId="{BB48AAAA-F319-46A1-A2FF-D878D92D796D}" srcOrd="0" destOrd="0" presId="urn:microsoft.com/office/officeart/2005/8/layout/process1"/>
    <dgm:cxn modelId="{26F57981-0DCA-488E-AE44-E4D97BD96325}" type="presParOf" srcId="{1A1773AF-BE0F-4CAE-B489-9E2AB1DB4864}" destId="{F86CAB74-BC76-4BFE-8C01-854D09742D7E}" srcOrd="4" destOrd="0" presId="urn:microsoft.com/office/officeart/2005/8/layout/process1"/>
    <dgm:cxn modelId="{3C22F7A4-D0C8-4053-877F-8B59C54CC1E5}" type="presParOf" srcId="{1A1773AF-BE0F-4CAE-B489-9E2AB1DB4864}" destId="{718EED13-1765-48F3-AD83-9570522B3F18}" srcOrd="5" destOrd="0" presId="urn:microsoft.com/office/officeart/2005/8/layout/process1"/>
    <dgm:cxn modelId="{238CB5B5-659A-4005-A991-C35D8299D4BD}" type="presParOf" srcId="{718EED13-1765-48F3-AD83-9570522B3F18}" destId="{4AF9E2CE-9F84-465A-85DC-92D750164660}" srcOrd="0" destOrd="0" presId="urn:microsoft.com/office/officeart/2005/8/layout/process1"/>
    <dgm:cxn modelId="{CE98724F-9683-4F1F-A59D-A32CF9CED1E1}" type="presParOf" srcId="{1A1773AF-BE0F-4CAE-B489-9E2AB1DB4864}" destId="{8204D737-8329-49A3-A87A-BACACB2D2CB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4BB47-74F7-4B06-9310-BAEADF609C21}">
      <dsp:nvSpPr>
        <dsp:cNvPr id="0" name=""/>
        <dsp:cNvSpPr/>
      </dsp:nvSpPr>
      <dsp:spPr>
        <a:xfrm>
          <a:off x="3465" y="1176553"/>
          <a:ext cx="1515340" cy="90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PRIPREMA PODATAKA U CSV DATOTECI</a:t>
          </a:r>
          <a:endParaRPr lang="en-GB" sz="1400" kern="1200"/>
        </a:p>
      </dsp:txBody>
      <dsp:txXfrm>
        <a:off x="30095" y="1203183"/>
        <a:ext cx="1462080" cy="855944"/>
      </dsp:txXfrm>
    </dsp:sp>
    <dsp:sp modelId="{33BCC7DD-1D2C-48BC-8829-80117BCADC66}">
      <dsp:nvSpPr>
        <dsp:cNvPr id="0" name=""/>
        <dsp:cNvSpPr/>
      </dsp:nvSpPr>
      <dsp:spPr>
        <a:xfrm>
          <a:off x="1670339" y="1443253"/>
          <a:ext cx="321252" cy="375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670339" y="1518414"/>
        <a:ext cx="224876" cy="225482"/>
      </dsp:txXfrm>
    </dsp:sp>
    <dsp:sp modelId="{B2B2A81E-C749-44AD-9BFB-84155FED8202}">
      <dsp:nvSpPr>
        <dsp:cNvPr id="0" name=""/>
        <dsp:cNvSpPr/>
      </dsp:nvSpPr>
      <dsp:spPr>
        <a:xfrm>
          <a:off x="2124941" y="1176553"/>
          <a:ext cx="1515340" cy="90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UČITAVANJE PODATAKA IZ CSV DATOTEKE</a:t>
          </a:r>
          <a:endParaRPr lang="en-GB" sz="1400" kern="1200" dirty="0"/>
        </a:p>
      </dsp:txBody>
      <dsp:txXfrm>
        <a:off x="2151571" y="1203183"/>
        <a:ext cx="1462080" cy="855944"/>
      </dsp:txXfrm>
    </dsp:sp>
    <dsp:sp modelId="{8F037B4D-604D-4CBF-B710-0167C61BBEEC}">
      <dsp:nvSpPr>
        <dsp:cNvPr id="0" name=""/>
        <dsp:cNvSpPr/>
      </dsp:nvSpPr>
      <dsp:spPr>
        <a:xfrm>
          <a:off x="3791815" y="1443253"/>
          <a:ext cx="321252" cy="375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791815" y="1518414"/>
        <a:ext cx="224876" cy="225482"/>
      </dsp:txXfrm>
    </dsp:sp>
    <dsp:sp modelId="{F86CAB74-BC76-4BFE-8C01-854D09742D7E}">
      <dsp:nvSpPr>
        <dsp:cNvPr id="0" name=""/>
        <dsp:cNvSpPr/>
      </dsp:nvSpPr>
      <dsp:spPr>
        <a:xfrm>
          <a:off x="4246418" y="1176553"/>
          <a:ext cx="1515340" cy="90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AUTORIZACIJA UČITANIH ZAPISA</a:t>
          </a:r>
          <a:endParaRPr lang="en-GB" sz="1400" kern="1200"/>
        </a:p>
      </dsp:txBody>
      <dsp:txXfrm>
        <a:off x="4273048" y="1203183"/>
        <a:ext cx="1462080" cy="855944"/>
      </dsp:txXfrm>
    </dsp:sp>
    <dsp:sp modelId="{718EED13-1765-48F3-AD83-9570522B3F18}">
      <dsp:nvSpPr>
        <dsp:cNvPr id="0" name=""/>
        <dsp:cNvSpPr/>
      </dsp:nvSpPr>
      <dsp:spPr>
        <a:xfrm>
          <a:off x="5913292" y="1443253"/>
          <a:ext cx="321252" cy="375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913292" y="1518414"/>
        <a:ext cx="224876" cy="225482"/>
      </dsp:txXfrm>
    </dsp:sp>
    <dsp:sp modelId="{8204D737-8329-49A3-A87A-BACACB2D2CB5}">
      <dsp:nvSpPr>
        <dsp:cNvPr id="0" name=""/>
        <dsp:cNvSpPr/>
      </dsp:nvSpPr>
      <dsp:spPr>
        <a:xfrm>
          <a:off x="6367894" y="1176553"/>
          <a:ext cx="1515340" cy="90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PREGLED ZAPISA U REGISTRU</a:t>
          </a:r>
          <a:endParaRPr lang="en-GB" sz="1400" kern="1200"/>
        </a:p>
      </dsp:txBody>
      <dsp:txXfrm>
        <a:off x="6394524" y="1203183"/>
        <a:ext cx="1462080" cy="855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Uvod – zakoni, pravilnici i obveze VU-ova</a:t>
            </a:r>
          </a:p>
          <a:p>
            <a:r>
              <a:rPr lang="hr-HR"/>
              <a:t>Ispričati što smo napravili:</a:t>
            </a:r>
          </a:p>
          <a:p>
            <a:pPr lvl="1"/>
            <a:r>
              <a:rPr lang="hr-HR"/>
              <a:t>ISVU – izdavanje digitalnih završnih dokumenata – objasniti kako funkcionira</a:t>
            </a:r>
          </a:p>
          <a:p>
            <a:pPr lvl="2"/>
            <a:r>
              <a:rPr lang="hr-HR"/>
              <a:t>AKD i digitalni potpis – par slideova</a:t>
            </a:r>
          </a:p>
          <a:p>
            <a:pPr lvl="2"/>
            <a:r>
              <a:rPr lang="hr-HR"/>
              <a:t>Prikaz procesa izdavanja po koracima (početna Ogijeva prezentacija s radne skupine – doraditi da bude preglednije)</a:t>
            </a:r>
          </a:p>
          <a:p>
            <a:pPr lvl="1"/>
            <a:r>
              <a:rPr lang="hr-HR"/>
              <a:t>Digitalni registar diploma</a:t>
            </a:r>
          </a:p>
          <a:p>
            <a:pPr lvl="2"/>
            <a:r>
              <a:rPr lang="hr-HR"/>
              <a:t>Objasniti kao na prezentaciji radne skupine</a:t>
            </a:r>
          </a:p>
          <a:p>
            <a:pPr lvl="2"/>
            <a:r>
              <a:rPr lang="hr-HR"/>
              <a:t>Objasniti što dokumenti moraju sadržavati da bi mogli ući u Registar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22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Uvod – zakoni, pravilnici i obveze VU-ova</a:t>
            </a:r>
          </a:p>
          <a:p>
            <a:r>
              <a:rPr lang="hr-HR"/>
              <a:t>Ispričati što smo napravili:</a:t>
            </a:r>
          </a:p>
          <a:p>
            <a:pPr lvl="1"/>
            <a:r>
              <a:rPr lang="hr-HR"/>
              <a:t>ISVU – izdavanje digitalnih završnih dokumenata – objasniti kako funkcionira</a:t>
            </a:r>
          </a:p>
          <a:p>
            <a:pPr lvl="2"/>
            <a:r>
              <a:rPr lang="hr-HR"/>
              <a:t>AKD i digitalni potpis – par slideova</a:t>
            </a:r>
          </a:p>
          <a:p>
            <a:pPr lvl="2"/>
            <a:r>
              <a:rPr lang="hr-HR"/>
              <a:t>Prikaz procesa izdavanja po koracima (početna Ogijeva prezentacija s radne skupine – doraditi da bude preglednije)</a:t>
            </a:r>
          </a:p>
          <a:p>
            <a:pPr lvl="1"/>
            <a:r>
              <a:rPr lang="hr-HR"/>
              <a:t>Digitalni registar diploma</a:t>
            </a:r>
          </a:p>
          <a:p>
            <a:pPr lvl="2"/>
            <a:r>
              <a:rPr lang="hr-HR"/>
              <a:t>Objasniti kao na prezentaciji radne skupine</a:t>
            </a:r>
          </a:p>
          <a:p>
            <a:pPr lvl="2"/>
            <a:r>
              <a:rPr lang="hr-HR"/>
              <a:t>Objasniti što dokumenti moraju sadržavati da bi mogli ući u Registar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07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Visoka učilišta dužna su </a:t>
            </a:r>
            <a:r>
              <a:rPr lang="en-GB"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digitalni oblik pretvoriti podatke o prethodno stečenim diplomama i drugim javnimispravama o studiju,</a:t>
            </a:r>
            <a:r>
              <a:rPr lang="en-GB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navedene u Prilogu 3. ovog pravilnika, za sve diplome i javne isprave koje su od javnog interesa,odnosno za kohorte diplomiranih koji su još uvijek radno aktivni (posljednjih 40 godina) te ih dostaviti putem programskogsučelja u Središnju evidenciju u roku od dvije godine od uspostave središnje evidencije svjedodžbi, diploma i dopunskihisprava o studiju (Digitalni registar diploma).</a:t>
            </a:r>
            <a:endParaRPr lang="en-GB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55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80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45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Digitalne diplome - korak naprijed u digitalizaciji visokog obrazovanja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Digitalne diplome - korak naprijed u digitalizaciji visokog obrazovanja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Digitalne diplome - korak naprijed u digitalizaciji visokog obrazovanja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Digitalne diplome - korak naprijed u digitalizaciji visokog obrazovanja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Digitalne diplome - korak naprijed u digitalizaciji visokog obrazovanja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Digitalne diplome - korak naprijed u digitalizaciji visokog obrazovanja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Digitalne diplome - korak naprijed u digitalizaciji visokog obrazovanja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Digitalne diplome - korak naprijed u digitalizaciji visokog obrazovanja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rce.hr/display/ISEVO/Uputa+za+pripremu+podataka+o+arhivskim+diplomama+u+CSV+datotec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sevo-helpdesk@srce.hr" TargetMode="External"/><Relationship Id="rId2" Type="http://schemas.openxmlformats.org/officeDocument/2006/relationships/hyperlink" Target="mailto:isvu@srce.hr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helpdesk@certilia.com" TargetMode="External"/><Relationship Id="rId4" Type="http://schemas.openxmlformats.org/officeDocument/2006/relationships/hyperlink" Target="mailto:E-sveucilista@carnet.h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display/ISEVO/" TargetMode="External"/><Relationship Id="rId2" Type="http://schemas.openxmlformats.org/officeDocument/2006/relationships/hyperlink" Target="https://visokoobrazovanje.h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14" y="1942312"/>
            <a:ext cx="6764792" cy="1022018"/>
          </a:xfrm>
        </p:spPr>
        <p:txBody>
          <a:bodyPr>
            <a:normAutofit/>
          </a:bodyPr>
          <a:lstStyle/>
          <a:p>
            <a:r>
              <a:rPr lang="en-US" sz="2800" dirty="0"/>
              <a:t>DIGITALNE DIPLOME U DIGITALNOM REGISTRU DIPLOMA</a:t>
            </a:r>
            <a:endParaRPr lang="hr-HR" sz="2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023" y="2891128"/>
            <a:ext cx="5143500" cy="1241822"/>
          </a:xfrm>
        </p:spPr>
        <p:txBody>
          <a:bodyPr/>
          <a:lstStyle/>
          <a:p>
            <a:r>
              <a:rPr lang="hr-HR" dirty="0"/>
              <a:t>Predavač:</a:t>
            </a:r>
            <a:r>
              <a:rPr lang="en-US" dirty="0"/>
              <a:t> Igor Vuković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IS</a:t>
            </a:r>
            <a:r>
              <a:rPr lang="en-US" sz="2000" dirty="0"/>
              <a:t>EVO_KORISNIK – </a:t>
            </a:r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uloga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ISEVO_KOORDINATOR – </a:t>
            </a:r>
            <a:r>
              <a:rPr lang="en-US" sz="2000" dirty="0" err="1"/>
              <a:t>dodjeljuje</a:t>
            </a:r>
            <a:r>
              <a:rPr lang="en-US" sz="2000" dirty="0"/>
              <a:t> </a:t>
            </a:r>
            <a:r>
              <a:rPr lang="en-US" sz="2000" dirty="0" err="1"/>
              <a:t>uloge</a:t>
            </a:r>
            <a:r>
              <a:rPr lang="en-US" sz="2000" dirty="0"/>
              <a:t> </a:t>
            </a:r>
            <a:r>
              <a:rPr lang="en-US" sz="2000" dirty="0" err="1"/>
              <a:t>drugima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VU</a:t>
            </a:r>
          </a:p>
          <a:p>
            <a:endParaRPr lang="en-US" sz="2000" dirty="0"/>
          </a:p>
          <a:p>
            <a:r>
              <a:rPr lang="en-US" sz="2000" dirty="0"/>
              <a:t>VU_UREDNIK – </a:t>
            </a:r>
            <a:r>
              <a:rPr lang="en-US" sz="2000" dirty="0" err="1"/>
              <a:t>pregled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unos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VU_ODOBRAVATELJ – </a:t>
            </a:r>
            <a:r>
              <a:rPr lang="en-US" sz="2000" dirty="0" err="1"/>
              <a:t>pregled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odobravanje</a:t>
            </a:r>
            <a:r>
              <a:rPr lang="en-US" sz="2000" dirty="0"/>
              <a:t> (</a:t>
            </a:r>
            <a:r>
              <a:rPr lang="en-US" sz="2000" dirty="0" err="1"/>
              <a:t>autorizacija</a:t>
            </a:r>
            <a:r>
              <a:rPr lang="en-US" sz="2000" dirty="0"/>
              <a:t>) </a:t>
            </a:r>
            <a:r>
              <a:rPr lang="en-US" sz="2000" dirty="0" err="1"/>
              <a:t>unosa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Pravila</a:t>
            </a:r>
            <a:r>
              <a:rPr lang="en-US" sz="2400" dirty="0"/>
              <a:t> za </a:t>
            </a:r>
            <a:r>
              <a:rPr lang="en-US" sz="2400" dirty="0" err="1"/>
              <a:t>uloge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Uloge</a:t>
            </a:r>
            <a:r>
              <a:rPr lang="en-US" sz="2000" dirty="0"/>
              <a:t> se </a:t>
            </a:r>
            <a:r>
              <a:rPr lang="en-US" sz="2000" dirty="0" err="1"/>
              <a:t>dodjeljuju</a:t>
            </a:r>
            <a:r>
              <a:rPr lang="en-US" sz="2000" dirty="0"/>
              <a:t> u </a:t>
            </a:r>
            <a:r>
              <a:rPr lang="en-US" sz="2000" dirty="0" err="1"/>
              <a:t>ISeVO</a:t>
            </a:r>
            <a:r>
              <a:rPr lang="en-US" sz="2000" dirty="0"/>
              <a:t> </a:t>
            </a:r>
            <a:r>
              <a:rPr lang="en-US" sz="2000" dirty="0" err="1"/>
              <a:t>modulu</a:t>
            </a:r>
            <a:r>
              <a:rPr lang="en-US" sz="2000" dirty="0"/>
              <a:t> </a:t>
            </a:r>
            <a:r>
              <a:rPr lang="en-US" sz="2000" dirty="0" err="1"/>
              <a:t>Administracija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endParaRPr lang="en-US" sz="2000" dirty="0"/>
          </a:p>
          <a:p>
            <a:r>
              <a:rPr lang="en-US" sz="2000" dirty="0" err="1"/>
              <a:t>Svaku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imati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VU</a:t>
            </a:r>
          </a:p>
          <a:p>
            <a:r>
              <a:rPr lang="en-US" sz="2000" dirty="0"/>
              <a:t>ISVU </a:t>
            </a:r>
            <a:r>
              <a:rPr lang="en-US" sz="2000" dirty="0" err="1"/>
              <a:t>koordinatori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automatski</a:t>
            </a:r>
            <a:r>
              <a:rPr lang="en-US" sz="2000" dirty="0"/>
              <a:t> </a:t>
            </a:r>
            <a:r>
              <a:rPr lang="en-US" sz="2000" dirty="0" err="1"/>
              <a:t>dobili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en-US" sz="2000" dirty="0"/>
              <a:t> ISEVO </a:t>
            </a:r>
            <a:r>
              <a:rPr lang="en-US" sz="2000" dirty="0" err="1"/>
              <a:t>koordinatora</a:t>
            </a:r>
            <a:endParaRPr lang="en-US" sz="2000" dirty="0"/>
          </a:p>
          <a:p>
            <a:r>
              <a:rPr lang="en-US" sz="2000" dirty="0"/>
              <a:t>Da bi se </a:t>
            </a:r>
            <a:r>
              <a:rPr lang="en-US" sz="2000" dirty="0" err="1"/>
              <a:t>osobi</a:t>
            </a:r>
            <a:r>
              <a:rPr lang="en-US" sz="2000" dirty="0"/>
              <a:t> </a:t>
            </a:r>
            <a:r>
              <a:rPr lang="en-US" sz="2000" dirty="0" err="1"/>
              <a:t>mogla</a:t>
            </a:r>
            <a:r>
              <a:rPr lang="en-US" sz="2000" dirty="0"/>
              <a:t> </a:t>
            </a:r>
            <a:r>
              <a:rPr lang="en-US" sz="2000" dirty="0" err="1"/>
              <a:t>dodijeliti</a:t>
            </a:r>
            <a:r>
              <a:rPr lang="en-US" sz="2000" dirty="0"/>
              <a:t> </a:t>
            </a:r>
            <a:r>
              <a:rPr lang="en-US" sz="2000" dirty="0" err="1"/>
              <a:t>uloga</a:t>
            </a:r>
            <a:r>
              <a:rPr lang="en-US" sz="2000" dirty="0"/>
              <a:t>, </a:t>
            </a:r>
            <a:r>
              <a:rPr lang="en-US" sz="2000" dirty="0" err="1"/>
              <a:t>potrebno</a:t>
            </a:r>
            <a:r>
              <a:rPr lang="en-US" sz="2000" dirty="0"/>
              <a:t> je da ta </a:t>
            </a:r>
            <a:r>
              <a:rPr lang="en-US" sz="2000" dirty="0" err="1"/>
              <a:t>osoba</a:t>
            </a:r>
            <a:r>
              <a:rPr lang="en-US" sz="2000" dirty="0"/>
              <a:t> </a:t>
            </a:r>
            <a:r>
              <a:rPr lang="en-US" sz="2000" dirty="0" err="1"/>
              <a:t>inicijalno</a:t>
            </a:r>
            <a:r>
              <a:rPr lang="en-US" sz="2000" dirty="0"/>
              <a:t> </a:t>
            </a:r>
            <a:r>
              <a:rPr lang="en-US" sz="2000" dirty="0" err="1"/>
              <a:t>uđe</a:t>
            </a:r>
            <a:r>
              <a:rPr lang="en-US" sz="2000" dirty="0"/>
              <a:t> u </a:t>
            </a:r>
            <a:r>
              <a:rPr lang="en-US" sz="2000" dirty="0" err="1"/>
              <a:t>aplikaciju</a:t>
            </a:r>
            <a:r>
              <a:rPr lang="en-US" sz="2000" dirty="0"/>
              <a:t> </a:t>
            </a:r>
            <a:r>
              <a:rPr lang="en-US" sz="2000" dirty="0" err="1"/>
              <a:t>ISeVO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tada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vidljiva</a:t>
            </a:r>
            <a:r>
              <a:rPr lang="en-US" sz="2000" dirty="0"/>
              <a:t> ISEVO </a:t>
            </a:r>
            <a:r>
              <a:rPr lang="en-US" sz="2000" dirty="0" err="1"/>
              <a:t>koordinatoru</a:t>
            </a:r>
            <a:r>
              <a:rPr lang="en-US" sz="2000" dirty="0"/>
              <a:t> u </a:t>
            </a:r>
            <a:r>
              <a:rPr lang="en-US" sz="2000" dirty="0" err="1"/>
              <a:t>modulu</a:t>
            </a:r>
            <a:r>
              <a:rPr lang="en-US" sz="2000" dirty="0"/>
              <a:t> </a:t>
            </a:r>
            <a:r>
              <a:rPr lang="en-US" sz="2000" dirty="0" err="1"/>
              <a:t>Administracija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endParaRPr lang="en-US" sz="2000" dirty="0"/>
          </a:p>
          <a:p>
            <a:r>
              <a:rPr lang="en-US" sz="2000" dirty="0"/>
              <a:t>VU_ODOBRAVATELJ – </a:t>
            </a:r>
            <a:r>
              <a:rPr lang="en-US" sz="2000" dirty="0" err="1"/>
              <a:t>preporuka</a:t>
            </a:r>
            <a:r>
              <a:rPr lang="en-US" sz="2000" dirty="0"/>
              <a:t> je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čelnik</a:t>
            </a:r>
            <a:r>
              <a:rPr lang="en-US" sz="2000" dirty="0"/>
              <a:t> VU</a:t>
            </a:r>
          </a:p>
          <a:p>
            <a:r>
              <a:rPr lang="en-US" sz="2000" dirty="0"/>
              <a:t>VU_UREDNIK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VU_ODOBRAVATELJ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obrnuto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434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0FF3-48B3-42E5-81BD-F2095595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912824"/>
          </a:xfrm>
        </p:spPr>
        <p:txBody>
          <a:bodyPr>
            <a:noAutofit/>
          </a:bodyPr>
          <a:lstStyle/>
          <a:p>
            <a:r>
              <a:rPr lang="en-US" sz="3200"/>
              <a:t>Unos podataka</a:t>
            </a:r>
            <a:r>
              <a:rPr lang="hr-HR" sz="3200"/>
              <a:t> u Digitalni registar diploma</a:t>
            </a:r>
            <a:endParaRPr lang="en-GB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F2023-4A52-4F41-90A3-55FF47968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7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3BAE-E453-4DAC-AB5D-5D9C8873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80E44-CC95-44CD-AA7E-E15D4D929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283"/>
          <a:stretch/>
        </p:blipFill>
        <p:spPr>
          <a:xfrm>
            <a:off x="628651" y="1500877"/>
            <a:ext cx="1618731" cy="2610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722F9-F511-47D1-8B05-4B5D0755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382" y="1500877"/>
            <a:ext cx="6544235" cy="26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3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pojedinačnih</a:t>
            </a:r>
            <a:r>
              <a:rPr lang="en-US" sz="2400" dirty="0"/>
              <a:t> </a:t>
            </a:r>
            <a:r>
              <a:rPr lang="en-US" sz="2400" dirty="0" err="1"/>
              <a:t>završnih</a:t>
            </a:r>
            <a:r>
              <a:rPr lang="en-US" sz="2400" dirty="0"/>
              <a:t> </a:t>
            </a:r>
            <a:r>
              <a:rPr lang="en-US" sz="2400" dirty="0" err="1"/>
              <a:t>isprava</a:t>
            </a:r>
            <a:r>
              <a:rPr lang="en-US" sz="2400" dirty="0"/>
              <a:t>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Aktualne</a:t>
            </a:r>
            <a:r>
              <a:rPr lang="en-US" sz="2400" dirty="0"/>
              <a:t> </a:t>
            </a:r>
            <a:r>
              <a:rPr lang="en-US" sz="2400" dirty="0" err="1"/>
              <a:t>diplome</a:t>
            </a:r>
            <a:r>
              <a:rPr lang="en-US" sz="2400" dirty="0"/>
              <a:t> – datum </a:t>
            </a:r>
            <a:r>
              <a:rPr lang="en-US" sz="2400" dirty="0" err="1"/>
              <a:t>izdavanja</a:t>
            </a:r>
            <a:r>
              <a:rPr lang="en-US" sz="2400" dirty="0"/>
              <a:t> </a:t>
            </a:r>
            <a:r>
              <a:rPr lang="en-US" sz="2400" dirty="0" err="1"/>
              <a:t>dokumenta</a:t>
            </a:r>
            <a:r>
              <a:rPr lang="en-US" sz="2400" dirty="0"/>
              <a:t> </a:t>
            </a:r>
            <a:r>
              <a:rPr lang="en-US" sz="2400" dirty="0" err="1"/>
              <a:t>iza</a:t>
            </a:r>
            <a:r>
              <a:rPr lang="en-US" sz="2400" dirty="0"/>
              <a:t> 01.01.2024.</a:t>
            </a:r>
          </a:p>
          <a:p>
            <a:r>
              <a:rPr lang="en-US" sz="2400" dirty="0"/>
              <a:t>Ova </a:t>
            </a:r>
            <a:r>
              <a:rPr lang="en-US" sz="2400" dirty="0" err="1"/>
              <a:t>funkcionalnost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,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uputi</a:t>
            </a:r>
            <a:r>
              <a:rPr lang="en-US" sz="2400" dirty="0"/>
              <a:t> MZO-a,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aktivna</a:t>
            </a:r>
            <a:r>
              <a:rPr lang="en-US" sz="2400" dirty="0"/>
              <a:t> do 01.09.2024.</a:t>
            </a:r>
          </a:p>
          <a:p>
            <a:r>
              <a:rPr lang="en-US" sz="2400" dirty="0" err="1"/>
              <a:t>Identifikacijski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OIB </a:t>
            </a:r>
            <a:r>
              <a:rPr lang="en-US" sz="2400" dirty="0" err="1"/>
              <a:t>i</a:t>
            </a:r>
            <a:r>
              <a:rPr lang="en-US" sz="2400" dirty="0"/>
              <a:t> JMBAG</a:t>
            </a:r>
          </a:p>
          <a:p>
            <a:r>
              <a:rPr lang="en-US" sz="2400" dirty="0" err="1"/>
              <a:t>Obavezan</a:t>
            </a:r>
            <a:r>
              <a:rPr lang="en-US" sz="2400" dirty="0"/>
              <a:t> </a:t>
            </a:r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digitalnog</a:t>
            </a:r>
            <a:r>
              <a:rPr lang="en-US" sz="2400" dirty="0"/>
              <a:t> </a:t>
            </a:r>
            <a:r>
              <a:rPr lang="en-US" sz="2400" dirty="0" err="1"/>
              <a:t>dokumenta</a:t>
            </a:r>
            <a:r>
              <a:rPr lang="en-US" sz="2400" dirty="0"/>
              <a:t> u PDF </a:t>
            </a:r>
            <a:r>
              <a:rPr lang="en-US" sz="2400" dirty="0" err="1"/>
              <a:t>formatu</a:t>
            </a:r>
            <a:r>
              <a:rPr lang="en-US" sz="2400" dirty="0"/>
              <a:t> s meta </a:t>
            </a:r>
            <a:r>
              <a:rPr lang="en-US" sz="2400" dirty="0" err="1"/>
              <a:t>podacima</a:t>
            </a:r>
            <a:r>
              <a:rPr lang="en-US" sz="2400" dirty="0"/>
              <a:t>, QR </a:t>
            </a:r>
            <a:r>
              <a:rPr lang="en-US" sz="2400" dirty="0" err="1"/>
              <a:t>kodom</a:t>
            </a:r>
            <a:r>
              <a:rPr lang="en-US" sz="2400" dirty="0"/>
              <a:t>, GUID-om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elektronskim</a:t>
            </a:r>
            <a:r>
              <a:rPr lang="en-US" sz="2400" dirty="0"/>
              <a:t> </a:t>
            </a:r>
            <a:r>
              <a:rPr lang="en-US" sz="2400" dirty="0" err="1"/>
              <a:t>pečatom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924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pojedinačnih</a:t>
            </a:r>
            <a:r>
              <a:rPr lang="en-US" sz="2400" dirty="0"/>
              <a:t> </a:t>
            </a:r>
            <a:r>
              <a:rPr lang="en-US" sz="2400" dirty="0" err="1"/>
              <a:t>završnih</a:t>
            </a:r>
            <a:r>
              <a:rPr lang="en-US" sz="2400" dirty="0"/>
              <a:t> </a:t>
            </a:r>
            <a:r>
              <a:rPr lang="en-US" sz="2400" dirty="0" err="1"/>
              <a:t>isprava</a:t>
            </a:r>
            <a:r>
              <a:rPr lang="en-US" sz="2400" dirty="0"/>
              <a:t>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EFCAC-CC0D-4E5C-A629-DF5CDBE24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38" y="1369219"/>
            <a:ext cx="6806080" cy="30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7F3D23-D3A4-439A-8E68-EFB902FB6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813941"/>
              </p:ext>
            </p:extLst>
          </p:nvPr>
        </p:nvGraphicFramePr>
        <p:xfrm>
          <a:off x="364751" y="405535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18769C-5562-4819-82D1-F70CD98E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Unos podataka u arhivski dio Digitalnog registra diploma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A4CD41-FA68-4D12-BD95-448536C8D5E9}"/>
              </a:ext>
            </a:extLst>
          </p:cNvPr>
          <p:cNvGrpSpPr/>
          <p:nvPr/>
        </p:nvGrpSpPr>
        <p:grpSpPr>
          <a:xfrm>
            <a:off x="4651901" y="2391750"/>
            <a:ext cx="437467" cy="360000"/>
            <a:chOff x="925413" y="197618"/>
            <a:chExt cx="601920" cy="678149"/>
          </a:xfrm>
        </p:grpSpPr>
        <p:pic>
          <p:nvPicPr>
            <p:cNvPr id="12" name="Graphic 11" descr="Office worker">
              <a:extLst>
                <a:ext uri="{FF2B5EF4-FFF2-40B4-BE49-F238E27FC236}">
                  <a16:creationId xmlns:a16="http://schemas.microsoft.com/office/drawing/2014/main" id="{D90DF632-55EE-46F5-AC15-865A36F0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5413" y="273847"/>
              <a:ext cx="601920" cy="601920"/>
            </a:xfrm>
            <a:prstGeom prst="rect">
              <a:avLst/>
            </a:prstGeom>
          </p:spPr>
        </p:pic>
        <p:pic>
          <p:nvPicPr>
            <p:cNvPr id="13" name="Graphic 12" descr="Graduation cap">
              <a:extLst>
                <a:ext uri="{FF2B5EF4-FFF2-40B4-BE49-F238E27FC236}">
                  <a16:creationId xmlns:a16="http://schemas.microsoft.com/office/drawing/2014/main" id="{254D5C27-EA97-458E-A15A-44CC59839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5665" y="197618"/>
              <a:ext cx="345082" cy="34508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93A6E2-BAB8-43A1-B9D0-241AE8F4552E}"/>
              </a:ext>
            </a:extLst>
          </p:cNvPr>
          <p:cNvGrpSpPr/>
          <p:nvPr/>
        </p:nvGrpSpPr>
        <p:grpSpPr>
          <a:xfrm>
            <a:off x="364751" y="2382384"/>
            <a:ext cx="518260" cy="403330"/>
            <a:chOff x="7219479" y="1645324"/>
            <a:chExt cx="518260" cy="403330"/>
          </a:xfrm>
        </p:grpSpPr>
        <p:pic>
          <p:nvPicPr>
            <p:cNvPr id="15" name="Graphic 14" descr="Female Profile">
              <a:extLst>
                <a:ext uri="{FF2B5EF4-FFF2-40B4-BE49-F238E27FC236}">
                  <a16:creationId xmlns:a16="http://schemas.microsoft.com/office/drawing/2014/main" id="{8EFC2067-F428-45B0-AE0F-AED0AFFB1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77739" y="1645324"/>
              <a:ext cx="360000" cy="3600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01A098C5-BA29-4EE1-B50C-586FC516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19479" y="1688654"/>
              <a:ext cx="360000" cy="36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5FD16A-EDB1-4540-9B37-123246A11A95}"/>
              </a:ext>
            </a:extLst>
          </p:cNvPr>
          <p:cNvGrpSpPr/>
          <p:nvPr/>
        </p:nvGrpSpPr>
        <p:grpSpPr>
          <a:xfrm>
            <a:off x="6788289" y="2370085"/>
            <a:ext cx="518260" cy="403330"/>
            <a:chOff x="7219479" y="1645324"/>
            <a:chExt cx="518260" cy="403330"/>
          </a:xfrm>
        </p:grpSpPr>
        <p:pic>
          <p:nvPicPr>
            <p:cNvPr id="21" name="Graphic 20" descr="Female Profile">
              <a:extLst>
                <a:ext uri="{FF2B5EF4-FFF2-40B4-BE49-F238E27FC236}">
                  <a16:creationId xmlns:a16="http://schemas.microsoft.com/office/drawing/2014/main" id="{441B5DFF-9679-4345-94BA-6D8F5CC6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77739" y="1645324"/>
              <a:ext cx="360000" cy="360000"/>
            </a:xfrm>
            <a:prstGeom prst="rect">
              <a:avLst/>
            </a:prstGeom>
          </p:spPr>
        </p:pic>
        <p:pic>
          <p:nvPicPr>
            <p:cNvPr id="22" name="Graphic 21" descr="Male profile">
              <a:extLst>
                <a:ext uri="{FF2B5EF4-FFF2-40B4-BE49-F238E27FC236}">
                  <a16:creationId xmlns:a16="http://schemas.microsoft.com/office/drawing/2014/main" id="{EBB1A791-CB5B-4C11-8F0B-B7B50A53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19479" y="1688654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15761E-8299-4097-9647-338490F9B401}"/>
              </a:ext>
            </a:extLst>
          </p:cNvPr>
          <p:cNvGrpSpPr/>
          <p:nvPr/>
        </p:nvGrpSpPr>
        <p:grpSpPr>
          <a:xfrm>
            <a:off x="2483774" y="3154387"/>
            <a:ext cx="1515340" cy="909204"/>
            <a:chOff x="3465" y="1176553"/>
            <a:chExt cx="1515340" cy="90920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C85D90-0013-40B6-B23B-B03CBEB7DC73}"/>
                </a:ext>
              </a:extLst>
            </p:cNvPr>
            <p:cNvSpPr/>
            <p:nvPr/>
          </p:nvSpPr>
          <p:spPr>
            <a:xfrm>
              <a:off x="3465" y="1176553"/>
              <a:ext cx="1515340" cy="90920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7433D1D7-A800-4FF8-882A-151FAF65234B}"/>
                </a:ext>
              </a:extLst>
            </p:cNvPr>
            <p:cNvSpPr txBox="1"/>
            <p:nvPr/>
          </p:nvSpPr>
          <p:spPr>
            <a:xfrm>
              <a:off x="30095" y="1203183"/>
              <a:ext cx="1462080" cy="855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kern="1200"/>
                <a:t>UNOS POJEDINAČNE DIPLOME</a:t>
              </a:r>
              <a:endParaRPr lang="en-GB" sz="14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2A9F7F-281B-4F81-BE26-A577633690DC}"/>
              </a:ext>
            </a:extLst>
          </p:cNvPr>
          <p:cNvGrpSpPr/>
          <p:nvPr/>
        </p:nvGrpSpPr>
        <p:grpSpPr>
          <a:xfrm rot="19010427">
            <a:off x="3945657" y="2646985"/>
            <a:ext cx="627097" cy="375804"/>
            <a:chOff x="1670339" y="1443253"/>
            <a:chExt cx="321252" cy="375804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DAA3C7C4-4EA4-4C6B-8EEF-B35D3BAABA9B}"/>
                </a:ext>
              </a:extLst>
            </p:cNvPr>
            <p:cNvSpPr/>
            <p:nvPr/>
          </p:nvSpPr>
          <p:spPr>
            <a:xfrm>
              <a:off x="1670339" y="1443253"/>
              <a:ext cx="321252" cy="37580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Arrow: Right 6">
              <a:extLst>
                <a:ext uri="{FF2B5EF4-FFF2-40B4-BE49-F238E27FC236}">
                  <a16:creationId xmlns:a16="http://schemas.microsoft.com/office/drawing/2014/main" id="{D6162457-AEE8-435F-B340-6670B60ED531}"/>
                </a:ext>
              </a:extLst>
            </p:cNvPr>
            <p:cNvSpPr txBox="1"/>
            <p:nvPr/>
          </p:nvSpPr>
          <p:spPr>
            <a:xfrm>
              <a:off x="1670339" y="1518414"/>
              <a:ext cx="224876" cy="225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100" kern="12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2052A5-626C-466D-885C-713CA8FD07D5}"/>
              </a:ext>
            </a:extLst>
          </p:cNvPr>
          <p:cNvGrpSpPr/>
          <p:nvPr/>
        </p:nvGrpSpPr>
        <p:grpSpPr>
          <a:xfrm>
            <a:off x="2423672" y="2404049"/>
            <a:ext cx="518260" cy="403330"/>
            <a:chOff x="7219479" y="1645324"/>
            <a:chExt cx="518260" cy="403330"/>
          </a:xfrm>
        </p:grpSpPr>
        <p:pic>
          <p:nvPicPr>
            <p:cNvPr id="31" name="Graphic 30" descr="Female Profile">
              <a:extLst>
                <a:ext uri="{FF2B5EF4-FFF2-40B4-BE49-F238E27FC236}">
                  <a16:creationId xmlns:a16="http://schemas.microsoft.com/office/drawing/2014/main" id="{432ACCAE-E5FF-4334-8263-CB2C082C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77739" y="1645324"/>
              <a:ext cx="360000" cy="360000"/>
            </a:xfrm>
            <a:prstGeom prst="rect">
              <a:avLst/>
            </a:prstGeom>
          </p:spPr>
        </p:pic>
        <p:pic>
          <p:nvPicPr>
            <p:cNvPr id="32" name="Graphic 31" descr="Male profile">
              <a:extLst>
                <a:ext uri="{FF2B5EF4-FFF2-40B4-BE49-F238E27FC236}">
                  <a16:creationId xmlns:a16="http://schemas.microsoft.com/office/drawing/2014/main" id="{5D605115-7433-40BA-8565-63FD28249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19479" y="1688654"/>
              <a:ext cx="360000" cy="36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0CD184-5492-4BA9-B18F-1089C61CEAAC}"/>
              </a:ext>
            </a:extLst>
          </p:cNvPr>
          <p:cNvGrpSpPr/>
          <p:nvPr/>
        </p:nvGrpSpPr>
        <p:grpSpPr>
          <a:xfrm>
            <a:off x="2439630" y="3956553"/>
            <a:ext cx="518260" cy="403330"/>
            <a:chOff x="7219479" y="1645324"/>
            <a:chExt cx="518260" cy="403330"/>
          </a:xfrm>
        </p:grpSpPr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8DA91EF7-C2F1-4FD9-A2C2-1243E449D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77739" y="1645324"/>
              <a:ext cx="360000" cy="3600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8DD0907A-6AC6-4E3A-8D65-B4CF1844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19479" y="1688654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75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pojedinačnih</a:t>
            </a:r>
            <a:r>
              <a:rPr lang="en-US" sz="2400" dirty="0"/>
              <a:t> </a:t>
            </a:r>
            <a:r>
              <a:rPr lang="en-US" sz="2400" dirty="0" err="1"/>
              <a:t>arhivskih</a:t>
            </a:r>
            <a:r>
              <a:rPr lang="en-US" sz="2400" dirty="0"/>
              <a:t> </a:t>
            </a:r>
            <a:r>
              <a:rPr lang="en-US" sz="2400" dirty="0" err="1"/>
              <a:t>završnih</a:t>
            </a:r>
            <a:r>
              <a:rPr lang="en-US" sz="2400" dirty="0"/>
              <a:t> </a:t>
            </a:r>
            <a:r>
              <a:rPr lang="en-US" sz="2400" dirty="0" err="1"/>
              <a:t>isprava</a:t>
            </a:r>
            <a:r>
              <a:rPr lang="en-US" sz="2400" dirty="0"/>
              <a:t>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Arhivske</a:t>
            </a:r>
            <a:r>
              <a:rPr lang="en-US" sz="2400" dirty="0"/>
              <a:t> </a:t>
            </a:r>
            <a:r>
              <a:rPr lang="en-US" sz="2400" dirty="0" err="1"/>
              <a:t>diplome</a:t>
            </a:r>
            <a:r>
              <a:rPr lang="en-US" sz="2400" dirty="0"/>
              <a:t> – datum </a:t>
            </a:r>
            <a:r>
              <a:rPr lang="en-US" sz="2400" dirty="0" err="1"/>
              <a:t>izdavanja</a:t>
            </a:r>
            <a:r>
              <a:rPr lang="en-US" sz="2400" dirty="0"/>
              <a:t> </a:t>
            </a:r>
            <a:r>
              <a:rPr lang="en-US" sz="2400" dirty="0" err="1"/>
              <a:t>dokumenta</a:t>
            </a:r>
            <a:r>
              <a:rPr lang="en-US" sz="2400" dirty="0"/>
              <a:t> do 31.12.2023.</a:t>
            </a:r>
          </a:p>
          <a:p>
            <a:r>
              <a:rPr lang="en-US" sz="2400" dirty="0" err="1"/>
              <a:t>Unos</a:t>
            </a:r>
            <a:r>
              <a:rPr lang="en-US" sz="2400" dirty="0"/>
              <a:t> PDF </a:t>
            </a:r>
            <a:r>
              <a:rPr lang="en-US" sz="2400" dirty="0" err="1"/>
              <a:t>dokumenta</a:t>
            </a:r>
            <a:r>
              <a:rPr lang="en-US" sz="2400" dirty="0"/>
              <a:t> (</a:t>
            </a:r>
            <a:r>
              <a:rPr lang="en-US" sz="2400" dirty="0" err="1"/>
              <a:t>skenirana</a:t>
            </a:r>
            <a:r>
              <a:rPr lang="en-US" sz="2400" dirty="0"/>
              <a:t> diploma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svjedodžba</a:t>
            </a:r>
            <a:r>
              <a:rPr lang="en-US" sz="2400" dirty="0"/>
              <a:t>) </a:t>
            </a:r>
            <a:r>
              <a:rPr lang="en-US" sz="2400" dirty="0" err="1"/>
              <a:t>opcionalan</a:t>
            </a:r>
            <a:endParaRPr lang="en-US" sz="2400" dirty="0"/>
          </a:p>
          <a:p>
            <a:r>
              <a:rPr lang="en-US" sz="2400" dirty="0" err="1"/>
              <a:t>Identifikacijski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OIB </a:t>
            </a:r>
            <a:r>
              <a:rPr lang="en-US" sz="2400" dirty="0" err="1"/>
              <a:t>i</a:t>
            </a:r>
            <a:r>
              <a:rPr lang="en-US" sz="2400" dirty="0"/>
              <a:t>/</a:t>
            </a:r>
            <a:r>
              <a:rPr lang="en-US" sz="2400" dirty="0" err="1"/>
              <a:t>ili</a:t>
            </a:r>
            <a:r>
              <a:rPr lang="en-US" sz="2400" dirty="0"/>
              <a:t> JMBG </a:t>
            </a:r>
            <a:r>
              <a:rPr lang="en-US" sz="2400" dirty="0" err="1"/>
              <a:t>i</a:t>
            </a:r>
            <a:r>
              <a:rPr lang="en-US" sz="2400" dirty="0"/>
              <a:t>/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identifikacijskog</a:t>
            </a:r>
            <a:r>
              <a:rPr lang="en-US" sz="2400" dirty="0"/>
              <a:t> </a:t>
            </a:r>
            <a:r>
              <a:rPr lang="en-US" sz="2400" dirty="0" err="1"/>
              <a:t>dokumenta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28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pojedinačnih</a:t>
            </a:r>
            <a:r>
              <a:rPr lang="en-US" sz="2400" dirty="0"/>
              <a:t> </a:t>
            </a:r>
            <a:r>
              <a:rPr lang="en-US" sz="2400" dirty="0" err="1"/>
              <a:t>arhivskih</a:t>
            </a:r>
            <a:r>
              <a:rPr lang="en-US" sz="2400" dirty="0"/>
              <a:t> </a:t>
            </a:r>
            <a:r>
              <a:rPr lang="en-US" sz="2400" dirty="0" err="1"/>
              <a:t>završnih</a:t>
            </a:r>
            <a:r>
              <a:rPr lang="en-US" sz="2400" dirty="0"/>
              <a:t> </a:t>
            </a:r>
            <a:r>
              <a:rPr lang="en-US" sz="2400" dirty="0" err="1"/>
              <a:t>isprava</a:t>
            </a:r>
            <a:r>
              <a:rPr lang="en-US" sz="2400" dirty="0"/>
              <a:t>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F1B34-1FF4-48FC-901F-2335A251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42" y="1355393"/>
            <a:ext cx="5862918" cy="30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pojedinačnih</a:t>
            </a:r>
            <a:r>
              <a:rPr lang="en-US" sz="2400" dirty="0"/>
              <a:t> </a:t>
            </a:r>
            <a:r>
              <a:rPr lang="en-US" sz="2400" dirty="0" err="1"/>
              <a:t>arhivskih</a:t>
            </a:r>
            <a:r>
              <a:rPr lang="en-US" sz="2400" dirty="0"/>
              <a:t> </a:t>
            </a:r>
            <a:r>
              <a:rPr lang="en-US" sz="2400" dirty="0" err="1"/>
              <a:t>završnih</a:t>
            </a:r>
            <a:r>
              <a:rPr lang="en-US" sz="2400" dirty="0"/>
              <a:t> </a:t>
            </a:r>
            <a:r>
              <a:rPr lang="en-US" sz="2400" dirty="0" err="1"/>
              <a:t>isprava</a:t>
            </a:r>
            <a:r>
              <a:rPr lang="en-US" sz="2400" dirty="0"/>
              <a:t> (3) – </a:t>
            </a:r>
            <a:r>
              <a:rPr lang="en-US" sz="2400" dirty="0" err="1"/>
              <a:t>pravila</a:t>
            </a:r>
            <a:r>
              <a:rPr lang="en-US" sz="2400" dirty="0"/>
              <a:t> za id </a:t>
            </a:r>
            <a:r>
              <a:rPr lang="en-US" sz="2400" dirty="0" err="1"/>
              <a:t>podatke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 err="1"/>
              <a:t>Polja</a:t>
            </a:r>
            <a:r>
              <a:rPr lang="en-US" sz="2000" dirty="0"/>
              <a:t> s </a:t>
            </a:r>
            <a:r>
              <a:rPr lang="en-US" sz="2000" dirty="0" err="1"/>
              <a:t>identifikacijskim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 </a:t>
            </a:r>
            <a:r>
              <a:rPr lang="en-US" sz="2000" dirty="0" err="1"/>
              <a:t>obavezna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ovisno</a:t>
            </a:r>
            <a:r>
              <a:rPr lang="en-US" sz="2000" dirty="0"/>
              <a:t> o </a:t>
            </a:r>
            <a:r>
              <a:rPr lang="en-US" sz="2000" dirty="0" err="1"/>
              <a:t>datumu</a:t>
            </a:r>
            <a:r>
              <a:rPr lang="en-US" sz="2000" dirty="0"/>
              <a:t> </a:t>
            </a:r>
            <a:r>
              <a:rPr lang="en-US" sz="2000" dirty="0" err="1"/>
              <a:t>izdavanja</a:t>
            </a:r>
            <a:r>
              <a:rPr lang="en-US" sz="2000" dirty="0"/>
              <a:t> </a:t>
            </a:r>
            <a:r>
              <a:rPr lang="en-US" sz="2000" dirty="0" err="1"/>
              <a:t>završne</a:t>
            </a:r>
            <a:r>
              <a:rPr lang="en-US" sz="2000" dirty="0"/>
              <a:t> </a:t>
            </a:r>
            <a:r>
              <a:rPr lang="en-US" sz="2000" dirty="0" err="1"/>
              <a:t>isprave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Za </a:t>
            </a:r>
            <a:r>
              <a:rPr lang="en-US" sz="2000" dirty="0" err="1"/>
              <a:t>isprave</a:t>
            </a:r>
            <a:r>
              <a:rPr lang="en-US" sz="2000" dirty="0"/>
              <a:t> </a:t>
            </a:r>
            <a:r>
              <a:rPr lang="en-US" sz="2000" dirty="0" err="1"/>
              <a:t>izdane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1. 1. 2014. OIB je </a:t>
            </a:r>
            <a:r>
              <a:rPr lang="en-US" sz="2000" dirty="0" err="1"/>
              <a:t>obavezan</a:t>
            </a:r>
            <a:r>
              <a:rPr lang="en-US" sz="2000" dirty="0"/>
              <a:t> </a:t>
            </a:r>
            <a:r>
              <a:rPr lang="en-US" sz="2000" dirty="0" err="1"/>
              <a:t>podatak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Za </a:t>
            </a:r>
            <a:r>
              <a:rPr lang="en-US" sz="2000" dirty="0" err="1"/>
              <a:t>isprave</a:t>
            </a:r>
            <a:r>
              <a:rPr lang="en-US" sz="2000" dirty="0"/>
              <a:t> </a:t>
            </a:r>
            <a:r>
              <a:rPr lang="en-US" sz="2000" dirty="0" err="1"/>
              <a:t>izdane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1. 1. 2009. </a:t>
            </a:r>
            <a:r>
              <a:rPr lang="en-US" sz="2000" dirty="0" err="1"/>
              <a:t>i</a:t>
            </a:r>
            <a:r>
              <a:rPr lang="en-US" sz="2000" dirty="0"/>
              <a:t> 31. 12. 2013. </a:t>
            </a:r>
            <a:r>
              <a:rPr lang="en-US" sz="2000" dirty="0" err="1"/>
              <a:t>obavezno</a:t>
            </a:r>
            <a:r>
              <a:rPr lang="en-US" sz="2000" dirty="0"/>
              <a:t> </a:t>
            </a:r>
            <a:r>
              <a:rPr lang="en-US" sz="2000" dirty="0" err="1"/>
              <a:t>unijeti</a:t>
            </a:r>
            <a:r>
              <a:rPr lang="en-US" sz="2000" dirty="0"/>
              <a:t> OIB </a:t>
            </a:r>
            <a:r>
              <a:rPr lang="en-US" sz="2000" dirty="0" err="1"/>
              <a:t>ili</a:t>
            </a:r>
            <a:r>
              <a:rPr lang="en-US" sz="2000" dirty="0"/>
              <a:t> JMBG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U </a:t>
            </a:r>
            <a:r>
              <a:rPr lang="en-US" sz="2000" dirty="0" err="1"/>
              <a:t>slučaju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OIB </a:t>
            </a:r>
            <a:r>
              <a:rPr lang="en-US" sz="2000" dirty="0" err="1"/>
              <a:t>i</a:t>
            </a:r>
            <a:r>
              <a:rPr lang="en-US" sz="2000" dirty="0"/>
              <a:t> JMBG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poznati</a:t>
            </a:r>
            <a:r>
              <a:rPr lang="en-US" sz="2000" dirty="0"/>
              <a:t>, </a:t>
            </a:r>
            <a:r>
              <a:rPr lang="en-US" sz="2000" dirty="0" err="1"/>
              <a:t>moguće</a:t>
            </a:r>
            <a:r>
              <a:rPr lang="en-US" sz="2000" dirty="0"/>
              <a:t> je </a:t>
            </a:r>
            <a:r>
              <a:rPr lang="en-US" sz="2000" dirty="0" err="1"/>
              <a:t>unijeti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identifikacijskog</a:t>
            </a:r>
            <a:r>
              <a:rPr lang="en-US" sz="2000" dirty="0"/>
              <a:t> </a:t>
            </a:r>
            <a:r>
              <a:rPr lang="en-US" sz="2000" dirty="0" err="1"/>
              <a:t>dokumenta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studentski</a:t>
            </a:r>
            <a:r>
              <a:rPr lang="en-US" sz="2000" dirty="0"/>
              <a:t> </a:t>
            </a:r>
            <a:r>
              <a:rPr lang="en-US" sz="2000" dirty="0" err="1"/>
              <a:t>indeks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putovnica</a:t>
            </a:r>
            <a:r>
              <a:rPr lang="en-US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Za </a:t>
            </a:r>
            <a:r>
              <a:rPr lang="en-US" sz="2000" dirty="0" err="1"/>
              <a:t>isprave</a:t>
            </a:r>
            <a:r>
              <a:rPr lang="en-US" sz="2000" dirty="0"/>
              <a:t> </a:t>
            </a:r>
            <a:r>
              <a:rPr lang="en-US" sz="2000" dirty="0" err="1"/>
              <a:t>izdane</a:t>
            </a:r>
            <a:r>
              <a:rPr lang="en-US" sz="2000" dirty="0"/>
              <a:t> </a:t>
            </a:r>
            <a:r>
              <a:rPr lang="en-US" sz="2000" dirty="0" err="1"/>
              <a:t>prije</a:t>
            </a:r>
            <a:r>
              <a:rPr lang="en-US" sz="2000" dirty="0"/>
              <a:t> 1. 1. 2009. </a:t>
            </a:r>
            <a:r>
              <a:rPr lang="en-US" sz="2000" dirty="0" err="1"/>
              <a:t>obavezno</a:t>
            </a:r>
            <a:r>
              <a:rPr lang="en-US" sz="2000" dirty="0"/>
              <a:t> je </a:t>
            </a:r>
            <a:r>
              <a:rPr lang="en-US" sz="2000" dirty="0" err="1"/>
              <a:t>unijeti</a:t>
            </a:r>
            <a:r>
              <a:rPr lang="en-US" sz="2000" dirty="0"/>
              <a:t> JMBG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identifikacijskog</a:t>
            </a:r>
            <a:r>
              <a:rPr lang="en-US" sz="2000" dirty="0"/>
              <a:t> </a:t>
            </a:r>
            <a:r>
              <a:rPr lang="en-US" sz="2000" dirty="0" err="1"/>
              <a:t>dokumenta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err="1"/>
              <a:t>Moguće</a:t>
            </a:r>
            <a:r>
              <a:rPr lang="en-US" sz="2000" dirty="0"/>
              <a:t> je </a:t>
            </a:r>
            <a:r>
              <a:rPr lang="en-US" sz="2000" dirty="0" err="1"/>
              <a:t>pronaći</a:t>
            </a:r>
            <a:r>
              <a:rPr lang="en-US" sz="2000" dirty="0"/>
              <a:t> OIB </a:t>
            </a:r>
            <a:r>
              <a:rPr lang="en-US" sz="2000" dirty="0" err="1"/>
              <a:t>preko</a:t>
            </a:r>
            <a:r>
              <a:rPr lang="en-US" sz="2000" dirty="0"/>
              <a:t> JMBG-a, </a:t>
            </a:r>
            <a:r>
              <a:rPr lang="en-US" sz="2000" dirty="0" err="1"/>
              <a:t>putem</a:t>
            </a:r>
            <a:r>
              <a:rPr lang="en-US" sz="2000" dirty="0"/>
              <a:t> web </a:t>
            </a:r>
            <a:r>
              <a:rPr lang="en-US" sz="2000" dirty="0" err="1"/>
              <a:t>stranice</a:t>
            </a:r>
            <a:r>
              <a:rPr lang="en-US" sz="2000" dirty="0"/>
              <a:t> </a:t>
            </a:r>
            <a:r>
              <a:rPr lang="en-US" sz="2000" dirty="0" err="1"/>
              <a:t>Porezne</a:t>
            </a:r>
            <a:r>
              <a:rPr lang="en-US" sz="2000" dirty="0"/>
              <a:t> </a:t>
            </a:r>
            <a:r>
              <a:rPr lang="en-US" sz="2000" dirty="0" err="1"/>
              <a:t>uprave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79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D21E-3260-4B2D-949D-3F742F08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DD819-C690-4092-9C94-354F164FF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164267"/>
            <a:ext cx="4099466" cy="3263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hr-HR" sz="1800"/>
              <a:t>Uvod</a:t>
            </a:r>
          </a:p>
          <a:p>
            <a:pPr lvl="1">
              <a:lnSpc>
                <a:spcPct val="120000"/>
              </a:lnSpc>
            </a:pPr>
            <a:r>
              <a:rPr lang="hr-HR" sz="1575"/>
              <a:t>ISeVO i Digitalni registar diploma</a:t>
            </a:r>
            <a:endParaRPr lang="en-US" sz="1575" dirty="0"/>
          </a:p>
          <a:p>
            <a:pPr lvl="1">
              <a:lnSpc>
                <a:spcPct val="120000"/>
              </a:lnSpc>
            </a:pPr>
            <a:r>
              <a:rPr lang="en-US" sz="1575" dirty="0" err="1"/>
              <a:t>Uloge</a:t>
            </a:r>
            <a:r>
              <a:rPr lang="en-US" sz="1575" dirty="0"/>
              <a:t> </a:t>
            </a:r>
            <a:r>
              <a:rPr lang="en-US" sz="1575" dirty="0" err="1"/>
              <a:t>na</a:t>
            </a:r>
            <a:r>
              <a:rPr lang="en-US" sz="1575" dirty="0"/>
              <a:t> VU</a:t>
            </a:r>
          </a:p>
          <a:p>
            <a:pPr>
              <a:lnSpc>
                <a:spcPct val="120000"/>
              </a:lnSpc>
            </a:pPr>
            <a:r>
              <a:rPr lang="en-US" sz="1800" err="1"/>
              <a:t>Unos</a:t>
            </a:r>
            <a:r>
              <a:rPr lang="en-US" sz="1800"/>
              <a:t> podataka</a:t>
            </a:r>
            <a:r>
              <a:rPr lang="hr-HR" sz="1800"/>
              <a:t> u Digitalni registar diploma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hr-HR" sz="1575"/>
              <a:t>Unos pojedinačnih završnih isprava za nove diplome</a:t>
            </a:r>
          </a:p>
          <a:p>
            <a:pPr lvl="1">
              <a:lnSpc>
                <a:spcPct val="120000"/>
              </a:lnSpc>
            </a:pPr>
            <a:r>
              <a:rPr lang="hr-HR" sz="1575"/>
              <a:t>Unos podataka u arhivski dio Registra</a:t>
            </a:r>
          </a:p>
          <a:p>
            <a:pPr>
              <a:lnSpc>
                <a:spcPct val="120000"/>
              </a:lnSpc>
            </a:pPr>
            <a:r>
              <a:rPr lang="hr-HR" sz="1800"/>
              <a:t>Ostale funkcionalnosti Digitalnog registra diploma</a:t>
            </a:r>
          </a:p>
          <a:p>
            <a:pPr lvl="1">
              <a:lnSpc>
                <a:spcPct val="120000"/>
              </a:lnSpc>
            </a:pPr>
            <a:r>
              <a:rPr lang="hr-HR" sz="1575"/>
              <a:t>Pregled zapisa</a:t>
            </a:r>
          </a:p>
          <a:p>
            <a:pPr lvl="1">
              <a:lnSpc>
                <a:spcPct val="120000"/>
              </a:lnSpc>
            </a:pPr>
            <a:r>
              <a:rPr lang="hr-HR" sz="1575"/>
              <a:t>Moje završne isprave</a:t>
            </a:r>
          </a:p>
          <a:p>
            <a:pPr lvl="1">
              <a:lnSpc>
                <a:spcPct val="120000"/>
              </a:lnSpc>
            </a:pPr>
            <a:r>
              <a:rPr lang="hr-HR" sz="1575"/>
              <a:t>Provjera</a:t>
            </a:r>
          </a:p>
          <a:p>
            <a:pPr>
              <a:lnSpc>
                <a:spcPct val="120000"/>
              </a:lnSpc>
            </a:pPr>
            <a:r>
              <a:rPr lang="hr-HR" sz="1800"/>
              <a:t>Često postavljana pitanja (FAQ)</a:t>
            </a:r>
            <a:endParaRPr lang="hr-HR" sz="1800" dirty="0"/>
          </a:p>
          <a:p>
            <a:endParaRPr lang="hr-HR" sz="1800" dirty="0"/>
          </a:p>
          <a:p>
            <a:endParaRPr lang="hr-HR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C3D802-1EEB-4D5B-A672-BD87C67E33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2887" y="1366860"/>
            <a:ext cx="3262312" cy="3262312"/>
          </a:xfrm>
        </p:spPr>
      </p:pic>
    </p:spTree>
    <p:extLst>
      <p:ext uri="{BB962C8B-B14F-4D97-AF65-F5344CB8AC3E}">
        <p14:creationId xmlns:p14="http://schemas.microsoft.com/office/powerpoint/2010/main" val="401905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CSV </a:t>
            </a:r>
            <a:r>
              <a:rPr lang="en-US" dirty="0" err="1"/>
              <a:t>datoteci</a:t>
            </a:r>
            <a:r>
              <a:rPr lang="en-US" dirty="0"/>
              <a:t>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https://wiki.srce.hr/display/ISEVO/Uputa+za+pripremu+podataka+o+arhivskim+diplomama+u+CSV+datoteci</a:t>
            </a:r>
            <a:endParaRPr lang="en-US" sz="1800" dirty="0"/>
          </a:p>
          <a:p>
            <a:r>
              <a:rPr lang="en-US" sz="1800" dirty="0" err="1"/>
              <a:t>RegistarDiploma</a:t>
            </a:r>
            <a:r>
              <a:rPr lang="en-US" sz="1800" dirty="0"/>
              <a:t>-CSV obrazac.csv</a:t>
            </a:r>
          </a:p>
          <a:p>
            <a:r>
              <a:rPr lang="en-US" sz="1800" dirty="0"/>
              <a:t>1. red CSV </a:t>
            </a:r>
            <a:r>
              <a:rPr lang="en-US" sz="1800" dirty="0" err="1"/>
              <a:t>datoteke</a:t>
            </a:r>
            <a:r>
              <a:rPr lang="en-US" sz="1800" dirty="0"/>
              <a:t> </a:t>
            </a:r>
            <a:r>
              <a:rPr lang="en-US" sz="1800" dirty="0" err="1"/>
              <a:t>čine</a:t>
            </a:r>
            <a:r>
              <a:rPr lang="en-US" sz="1800" dirty="0"/>
              <a:t> </a:t>
            </a:r>
            <a:r>
              <a:rPr lang="en-US" sz="1800" dirty="0" err="1"/>
              <a:t>nazivi</a:t>
            </a:r>
            <a:r>
              <a:rPr lang="en-US" sz="1800" dirty="0"/>
              <a:t> </a:t>
            </a:r>
            <a:r>
              <a:rPr lang="en-US" sz="1800" dirty="0" err="1"/>
              <a:t>stupaca</a:t>
            </a:r>
            <a:r>
              <a:rPr lang="en-US" sz="1800" dirty="0"/>
              <a:t> – ne </a:t>
            </a:r>
            <a:r>
              <a:rPr lang="en-US" sz="1800" dirty="0" err="1"/>
              <a:t>smiju</a:t>
            </a:r>
            <a:r>
              <a:rPr lang="en-US" sz="1800" dirty="0"/>
              <a:t> se </a:t>
            </a:r>
            <a:r>
              <a:rPr lang="en-US" sz="1800" dirty="0" err="1"/>
              <a:t>mijenjati</a:t>
            </a:r>
            <a:endParaRPr lang="en-US" sz="1800" dirty="0"/>
          </a:p>
          <a:p>
            <a:r>
              <a:rPr lang="en-US" sz="1800" dirty="0"/>
              <a:t>Delimiter je ; (</a:t>
            </a:r>
            <a:r>
              <a:rPr lang="en-US" sz="1800" dirty="0" err="1"/>
              <a:t>točka-zarez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Kodna</a:t>
            </a:r>
            <a:r>
              <a:rPr lang="en-US" sz="1800" dirty="0"/>
              <a:t> </a:t>
            </a:r>
            <a:r>
              <a:rPr lang="en-US" sz="1800" dirty="0" err="1"/>
              <a:t>stranica</a:t>
            </a:r>
            <a:r>
              <a:rPr lang="en-US" sz="1800" dirty="0"/>
              <a:t> je UTF-8</a:t>
            </a:r>
          </a:p>
          <a:p>
            <a:r>
              <a:rPr lang="en-US" sz="1800" dirty="0" err="1"/>
              <a:t>Zapisi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se </a:t>
            </a:r>
            <a:r>
              <a:rPr lang="en-US" sz="1800" dirty="0" err="1"/>
              <a:t>učitati</a:t>
            </a:r>
            <a:r>
              <a:rPr lang="en-US" sz="1800" dirty="0"/>
              <a:t>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ako</a:t>
            </a:r>
            <a:r>
              <a:rPr lang="en-US" sz="1800" dirty="0"/>
              <a:t> je CSV </a:t>
            </a:r>
            <a:r>
              <a:rPr lang="en-US" sz="1800" dirty="0" err="1"/>
              <a:t>datoteka</a:t>
            </a:r>
            <a:r>
              <a:rPr lang="en-US" sz="1800" dirty="0"/>
              <a:t> bez </a:t>
            </a:r>
            <a:r>
              <a:rPr lang="en-US" sz="1800" dirty="0" err="1"/>
              <a:t>grešaka</a:t>
            </a:r>
            <a:endParaRPr lang="en-US" sz="1800" dirty="0"/>
          </a:p>
          <a:p>
            <a:r>
              <a:rPr lang="en-US" sz="1800" dirty="0" err="1"/>
              <a:t>Ako</a:t>
            </a:r>
            <a:r>
              <a:rPr lang="en-US" sz="1800" dirty="0"/>
              <a:t> </a:t>
            </a:r>
            <a:r>
              <a:rPr lang="en-US" sz="1800" dirty="0" err="1"/>
              <a:t>postoji</a:t>
            </a:r>
            <a:r>
              <a:rPr lang="en-US" sz="1800" dirty="0"/>
              <a:t> </a:t>
            </a:r>
            <a:r>
              <a:rPr lang="en-US" sz="1800" dirty="0" err="1"/>
              <a:t>barem</a:t>
            </a:r>
            <a:r>
              <a:rPr lang="en-US" sz="1800" dirty="0"/>
              <a:t> </a:t>
            </a:r>
            <a:r>
              <a:rPr lang="en-US" sz="1800" dirty="0" err="1"/>
              <a:t>jedna</a:t>
            </a:r>
            <a:r>
              <a:rPr lang="en-US" sz="1800" dirty="0"/>
              <a:t> </a:t>
            </a:r>
            <a:r>
              <a:rPr lang="en-US" sz="1800" dirty="0" err="1"/>
              <a:t>greška</a:t>
            </a:r>
            <a:r>
              <a:rPr lang="en-US" sz="1800" dirty="0"/>
              <a:t>, </a:t>
            </a:r>
            <a:r>
              <a:rPr lang="en-US" sz="1800" dirty="0" err="1"/>
              <a:t>neće</a:t>
            </a:r>
            <a:r>
              <a:rPr lang="en-US" sz="1800" dirty="0"/>
              <a:t> se </a:t>
            </a:r>
            <a:r>
              <a:rPr lang="en-US" sz="1800" dirty="0" err="1"/>
              <a:t>učitati</a:t>
            </a:r>
            <a:r>
              <a:rPr lang="en-US" sz="1800" dirty="0"/>
              <a:t> </a:t>
            </a:r>
            <a:r>
              <a:rPr lang="en-US" sz="1800" dirty="0" err="1"/>
              <a:t>niti</a:t>
            </a:r>
            <a:r>
              <a:rPr lang="en-US" sz="1800" dirty="0"/>
              <a:t> 1 </a:t>
            </a:r>
            <a:r>
              <a:rPr lang="en-US" sz="1800" dirty="0" err="1"/>
              <a:t>zapis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545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Priprema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u CSV </a:t>
            </a:r>
            <a:r>
              <a:rPr lang="en-US" sz="2400" dirty="0" err="1"/>
              <a:t>datoteci</a:t>
            </a:r>
            <a:r>
              <a:rPr lang="en-US" sz="2400" dirty="0"/>
              <a:t> (2)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4D0D8-A5F2-46D2-B984-BBBB3FF9D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28" y="1368445"/>
            <a:ext cx="8139145" cy="28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7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CSV </a:t>
            </a:r>
            <a:r>
              <a:rPr lang="en-US" dirty="0" err="1"/>
              <a:t>datoteci</a:t>
            </a:r>
            <a:r>
              <a:rPr lang="en-US" dirty="0"/>
              <a:t> (3)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0F26C-FC6E-4C6E-A3AC-DFCC7A394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" t="781" r="656" b="1448"/>
          <a:stretch/>
        </p:blipFill>
        <p:spPr>
          <a:xfrm>
            <a:off x="456718" y="1085139"/>
            <a:ext cx="8230565" cy="32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81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Priprema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u CSV </a:t>
            </a:r>
            <a:r>
              <a:rPr lang="en-US" sz="2400" dirty="0" err="1"/>
              <a:t>datoteci</a:t>
            </a:r>
            <a:r>
              <a:rPr lang="en-US" sz="2400" dirty="0"/>
              <a:t> (4)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92649-2040-45D3-9859-DE939CD61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" t="60429" r="601" b="1157"/>
          <a:stretch/>
        </p:blipFill>
        <p:spPr>
          <a:xfrm>
            <a:off x="951391" y="1753125"/>
            <a:ext cx="7241219" cy="17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CSV </a:t>
            </a:r>
            <a:r>
              <a:rPr lang="en-US" dirty="0" err="1"/>
              <a:t>datoteci</a:t>
            </a:r>
            <a:r>
              <a:rPr lang="en-US" dirty="0"/>
              <a:t> (5) – Notepad++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7AEE2-DFC9-4DB7-BF3E-DD7216117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64" y="1981117"/>
            <a:ext cx="5706271" cy="1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3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Provjera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u CSV </a:t>
            </a:r>
            <a:r>
              <a:rPr lang="en-US" sz="2400" dirty="0" err="1"/>
              <a:t>datoteci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</p:spPr>
        <p:txBody>
          <a:bodyPr>
            <a:normAutofit/>
          </a:bodyPr>
          <a:lstStyle/>
          <a:p>
            <a:r>
              <a:rPr lang="en-US" sz="2400" dirty="0" err="1"/>
              <a:t>Početne</a:t>
            </a:r>
            <a:r>
              <a:rPr lang="en-US" sz="2400" dirty="0"/>
              <a:t> </a:t>
            </a:r>
            <a:r>
              <a:rPr lang="en-US" sz="2400" dirty="0" err="1"/>
              <a:t>nule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OIB-a, JMBAG-a, JMBG-a</a:t>
            </a:r>
          </a:p>
          <a:p>
            <a:r>
              <a:rPr lang="en-US" sz="2400" dirty="0" err="1"/>
              <a:t>Cro</a:t>
            </a:r>
            <a:r>
              <a:rPr lang="en-US" sz="2400" dirty="0"/>
              <a:t> </a:t>
            </a:r>
            <a:r>
              <a:rPr lang="en-US" sz="2400" dirty="0" err="1"/>
              <a:t>slova</a:t>
            </a:r>
            <a:r>
              <a:rPr lang="en-US" sz="2400" dirty="0"/>
              <a:t> (</a:t>
            </a:r>
            <a:r>
              <a:rPr lang="en-US" sz="2400" dirty="0" err="1"/>
              <a:t>č,ć,š,đ,ž</a:t>
            </a:r>
            <a:r>
              <a:rPr lang="en-US" sz="2400" dirty="0"/>
              <a:t>)</a:t>
            </a:r>
          </a:p>
          <a:p>
            <a:r>
              <a:rPr lang="en-US" sz="2400" dirty="0"/>
              <a:t>Format </a:t>
            </a:r>
            <a:r>
              <a:rPr lang="en-US" sz="2400" dirty="0" err="1"/>
              <a:t>datuma</a:t>
            </a:r>
            <a:r>
              <a:rPr lang="en-US" sz="2400" dirty="0"/>
              <a:t> </a:t>
            </a:r>
            <a:r>
              <a:rPr lang="en-US" sz="2400"/>
              <a:t>DD.MM.YYYY</a:t>
            </a:r>
            <a:endParaRPr lang="en-US" sz="2400" dirty="0"/>
          </a:p>
          <a:p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diplome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svjedodžbe</a:t>
            </a:r>
            <a:endParaRPr lang="en-US" sz="2400" dirty="0"/>
          </a:p>
          <a:p>
            <a:r>
              <a:rPr lang="en-US" sz="2400" dirty="0" err="1"/>
              <a:t>Samo</a:t>
            </a:r>
            <a:r>
              <a:rPr lang="en-US" sz="2400" dirty="0"/>
              <a:t> HR </a:t>
            </a:r>
            <a:r>
              <a:rPr lang="en-US" sz="2400" dirty="0" err="1"/>
              <a:t>isprave</a:t>
            </a:r>
            <a:endParaRPr lang="en-US" sz="2400" dirty="0"/>
          </a:p>
          <a:p>
            <a:r>
              <a:rPr lang="en-US" sz="2400" dirty="0"/>
              <a:t>Delimiter je ; </a:t>
            </a:r>
          </a:p>
          <a:p>
            <a:r>
              <a:rPr lang="en-US" sz="2400" dirty="0"/>
              <a:t>U </a:t>
            </a:r>
            <a:r>
              <a:rPr lang="en-US" sz="2400" dirty="0" err="1"/>
              <a:t>podacima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dozvoljeno</a:t>
            </a:r>
            <a:r>
              <a:rPr lang="en-US" sz="2400" dirty="0"/>
              <a:t> </a:t>
            </a:r>
            <a:r>
              <a:rPr lang="en-US" sz="2400" dirty="0" err="1"/>
              <a:t>unositi</a:t>
            </a:r>
            <a:r>
              <a:rPr lang="en-US" sz="2400" dirty="0"/>
              <a:t> </a:t>
            </a:r>
            <a:r>
              <a:rPr lang="en-US" sz="2400" dirty="0" err="1"/>
              <a:t>znak</a:t>
            </a:r>
            <a:r>
              <a:rPr lang="en-US" sz="2400" dirty="0"/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3893020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5184-9A8D-4291-9EB6-1ED2580F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Učitavanje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CSV </a:t>
            </a:r>
            <a:r>
              <a:rPr lang="en-US" dirty="0" err="1"/>
              <a:t>datoteke</a:t>
            </a: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12F3F4B-F33C-40F9-A683-3CDDA93F7E6D}"/>
              </a:ext>
            </a:extLst>
          </p:cNvPr>
          <p:cNvSpPr txBox="1">
            <a:spLocks/>
          </p:cNvSpPr>
          <p:nvPr/>
        </p:nvSpPr>
        <p:spPr>
          <a:xfrm>
            <a:off x="6637020" y="1268019"/>
            <a:ext cx="2338054" cy="3186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>
                <a:latin typeface="Arial"/>
                <a:cs typeface="Arial"/>
              </a:rPr>
              <a:t>Unos i autorizacija:</a:t>
            </a:r>
          </a:p>
          <a:p>
            <a:pPr marL="128270" indent="-128270"/>
            <a:r>
              <a:rPr lang="hr-HR" dirty="0">
                <a:latin typeface="Arial"/>
                <a:cs typeface="Arial"/>
              </a:rPr>
              <a:t>Unos iz </a:t>
            </a:r>
            <a:r>
              <a:rPr lang="hr-HR">
                <a:latin typeface="Arial"/>
                <a:cs typeface="Arial"/>
              </a:rPr>
              <a:t>CSV datoteke (Excel)</a:t>
            </a:r>
            <a:endParaRPr lang="hr-HR" dirty="0">
              <a:latin typeface="Arial"/>
              <a:cs typeface="Arial"/>
            </a:endParaRPr>
          </a:p>
          <a:p>
            <a:pPr marL="128270" indent="-128270"/>
            <a:r>
              <a:rPr lang="hr-HR" dirty="0">
                <a:latin typeface="Arial"/>
                <a:cs typeface="Arial"/>
              </a:rPr>
              <a:t>Pregled unesenih neautoriziranih isprava – lista i detaljno</a:t>
            </a:r>
          </a:p>
          <a:p>
            <a:pPr marL="128270" indent="-128270"/>
            <a:r>
              <a:rPr lang="hr-HR" dirty="0">
                <a:latin typeface="Arial"/>
                <a:cs typeface="Arial"/>
              </a:rPr>
              <a:t>Tražilica: filtriranje po određenim uvjetima</a:t>
            </a:r>
          </a:p>
          <a:p>
            <a:pPr marL="128270" indent="-128270"/>
            <a:r>
              <a:rPr lang="hr-HR" dirty="0">
                <a:latin typeface="Arial"/>
                <a:cs typeface="Arial"/>
              </a:rPr>
              <a:t>Autorizacija zapisa</a:t>
            </a:r>
          </a:p>
          <a:p>
            <a:pPr marL="128270" indent="-128270"/>
            <a:r>
              <a:rPr lang="hr-HR" dirty="0">
                <a:latin typeface="Arial"/>
                <a:cs typeface="Arial"/>
              </a:rPr>
              <a:t>Samo korisnici s određenim ulogama VU_UREDNIK i VU_ODOBRAVATELJ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7749F-5311-4720-8D38-482470FD3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1268019"/>
            <a:ext cx="6316635" cy="288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401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Unos</a:t>
            </a:r>
            <a:r>
              <a:rPr lang="en-US" dirty="0"/>
              <a:t> diploma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završnih</a:t>
            </a:r>
            <a:r>
              <a:rPr lang="en-US" dirty="0"/>
              <a:t> </a:t>
            </a:r>
            <a:r>
              <a:rPr lang="en-US" dirty="0" err="1"/>
              <a:t>isprava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CSV </a:t>
            </a:r>
            <a:r>
              <a:rPr lang="en-US" dirty="0" err="1"/>
              <a:t>datoteke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64FF9-BB76-44B6-BA57-7A6671651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1" y="1438066"/>
            <a:ext cx="8517259" cy="26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5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72948"/>
            <a:ext cx="7886700" cy="994172"/>
          </a:xfrm>
        </p:spPr>
        <p:txBody>
          <a:bodyPr/>
          <a:lstStyle/>
          <a:p>
            <a:r>
              <a:rPr lang="en-US" dirty="0"/>
              <a:t>Lista </a:t>
            </a:r>
            <a:r>
              <a:rPr lang="en-US" dirty="0" err="1"/>
              <a:t>grešaka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22EC3-FBB2-4AA0-9AB7-DD109324A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204" b="33239"/>
          <a:stretch/>
        </p:blipFill>
        <p:spPr>
          <a:xfrm>
            <a:off x="288300" y="1167120"/>
            <a:ext cx="8567402" cy="27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0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Autorizacija</a:t>
            </a:r>
            <a:r>
              <a:rPr lang="en-US" dirty="0"/>
              <a:t> </a:t>
            </a:r>
            <a:r>
              <a:rPr lang="en-US" dirty="0" err="1"/>
              <a:t>učitanih</a:t>
            </a:r>
            <a:r>
              <a:rPr lang="en-US" dirty="0"/>
              <a:t> </a:t>
            </a:r>
            <a:r>
              <a:rPr lang="en-US" dirty="0" err="1"/>
              <a:t>zapisa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22378"/>
            <a:ext cx="7886700" cy="3263504"/>
          </a:xfrm>
        </p:spPr>
        <p:txBody>
          <a:bodyPr>
            <a:normAutofit/>
          </a:bodyPr>
          <a:lstStyle/>
          <a:p>
            <a:r>
              <a:rPr lang="en-US" sz="1800" dirty="0" err="1"/>
              <a:t>Unos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autorizacija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EEE53-FEF4-4EAB-A6B3-752D55AEC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88" b="22175"/>
          <a:stretch/>
        </p:blipFill>
        <p:spPr>
          <a:xfrm>
            <a:off x="187216" y="1489198"/>
            <a:ext cx="8775439" cy="26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FF9D-47DE-4B92-AF51-1720110F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680605"/>
            <a:ext cx="5915025" cy="572130"/>
          </a:xfrm>
        </p:spPr>
        <p:txBody>
          <a:bodyPr>
            <a:noAutofit/>
          </a:bodyPr>
          <a:lstStyle/>
          <a:p>
            <a:r>
              <a:rPr lang="hr-HR" sz="3200"/>
              <a:t>Uvod</a:t>
            </a:r>
            <a:endParaRPr lang="en-GB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FC9F6-C397-4CE8-9843-B75257B40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09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FE40-FAF2-43BD-BE3B-88FDC472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3" y="1788438"/>
            <a:ext cx="5915025" cy="928590"/>
          </a:xfrm>
        </p:spPr>
        <p:txBody>
          <a:bodyPr>
            <a:noAutofit/>
          </a:bodyPr>
          <a:lstStyle/>
          <a:p>
            <a:r>
              <a:rPr lang="hr-HR" sz="3200"/>
              <a:t>Ostale funkcionalnosti Digitalnog registra diploma</a:t>
            </a:r>
            <a:endParaRPr lang="en-GB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7B969-2EEC-443F-8A81-6CA87B032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36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Pregled</a:t>
            </a:r>
            <a:r>
              <a:rPr lang="en-US" sz="2400" dirty="0"/>
              <a:t> </a:t>
            </a:r>
            <a:r>
              <a:rPr lang="en-US" sz="2400" dirty="0" err="1"/>
              <a:t>zapisa</a:t>
            </a:r>
            <a:r>
              <a:rPr lang="en-US" sz="2400" dirty="0"/>
              <a:t> u </a:t>
            </a:r>
            <a:r>
              <a:rPr lang="en-US" sz="2400" dirty="0" err="1"/>
              <a:t>registru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0665"/>
            <a:ext cx="7886700" cy="326350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err="1"/>
              <a:t>Pregled</a:t>
            </a:r>
            <a:r>
              <a:rPr lang="en-US" sz="2400" dirty="0"/>
              <a:t> </a:t>
            </a:r>
            <a:r>
              <a:rPr lang="en-US" sz="2400" dirty="0" err="1"/>
              <a:t>završnih</a:t>
            </a:r>
            <a:r>
              <a:rPr lang="en-US" sz="2400" dirty="0"/>
              <a:t> </a:t>
            </a:r>
            <a:r>
              <a:rPr lang="en-US" sz="2400" dirty="0" err="1"/>
              <a:t>isprava</a:t>
            </a:r>
            <a:r>
              <a:rPr lang="en-US" sz="2400" dirty="0"/>
              <a:t> – </a:t>
            </a:r>
            <a:r>
              <a:rPr lang="en-US" sz="2400" dirty="0" err="1"/>
              <a:t>autorizirane</a:t>
            </a:r>
            <a:r>
              <a:rPr lang="en-US" sz="2400" dirty="0"/>
              <a:t> </a:t>
            </a:r>
            <a:r>
              <a:rPr lang="en-US" sz="2400" dirty="0" err="1"/>
              <a:t>isprave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Unos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autorizacija</a:t>
            </a:r>
            <a:r>
              <a:rPr lang="en-US" sz="2400" dirty="0"/>
              <a:t> – </a:t>
            </a:r>
            <a:r>
              <a:rPr lang="en-US" sz="2400" dirty="0" err="1"/>
              <a:t>neautorizirane</a:t>
            </a:r>
            <a:r>
              <a:rPr lang="en-US" sz="2400" dirty="0"/>
              <a:t> </a:t>
            </a:r>
            <a:r>
              <a:rPr lang="en-US" sz="2400" dirty="0" err="1"/>
              <a:t>isprave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Neautorizirane</a:t>
            </a:r>
            <a:r>
              <a:rPr lang="en-US" sz="2400" dirty="0"/>
              <a:t> </a:t>
            </a:r>
            <a:r>
              <a:rPr lang="en-US" sz="2400" dirty="0" err="1"/>
              <a:t>isprave</a:t>
            </a:r>
            <a:r>
              <a:rPr lang="en-US" sz="2400" dirty="0"/>
              <a:t>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vjerodostojne</a:t>
            </a:r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922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završnih</a:t>
            </a:r>
            <a:r>
              <a:rPr lang="en-US" dirty="0"/>
              <a:t> </a:t>
            </a:r>
            <a:r>
              <a:rPr lang="en-US" dirty="0" err="1"/>
              <a:t>isprava</a:t>
            </a:r>
            <a:r>
              <a:rPr lang="en-US" dirty="0"/>
              <a:t> – </a:t>
            </a:r>
            <a:r>
              <a:rPr lang="en-US" dirty="0" err="1"/>
              <a:t>neautorizirane</a:t>
            </a:r>
            <a:r>
              <a:rPr lang="en-US" dirty="0"/>
              <a:t> </a:t>
            </a:r>
            <a:r>
              <a:rPr lang="en-US" dirty="0" err="1"/>
              <a:t>isprave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0665"/>
            <a:ext cx="7886700" cy="3263504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730FE-54EF-4308-AA40-986814A8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77" y="1268019"/>
            <a:ext cx="7456061" cy="27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9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završnih</a:t>
            </a:r>
            <a:r>
              <a:rPr lang="en-US" dirty="0"/>
              <a:t> </a:t>
            </a:r>
            <a:r>
              <a:rPr lang="en-US" dirty="0" err="1"/>
              <a:t>isprava</a:t>
            </a:r>
            <a:r>
              <a:rPr lang="en-US" dirty="0"/>
              <a:t> – </a:t>
            </a:r>
            <a:r>
              <a:rPr lang="en-US" dirty="0" err="1"/>
              <a:t>autorizirane</a:t>
            </a:r>
            <a:r>
              <a:rPr lang="en-US" dirty="0"/>
              <a:t> </a:t>
            </a:r>
            <a:r>
              <a:rPr lang="en-US" dirty="0" err="1"/>
              <a:t>isprave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0665"/>
            <a:ext cx="7886700" cy="3263504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09B67-10D2-4B38-8D65-2FB8B124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53" y="1339073"/>
            <a:ext cx="7450125" cy="25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64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52D5-6B33-4848-923E-CB2FB31B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Digitalni registar diploma – Moje završne isprave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1DD6941-4B96-426C-834F-BA2190D4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9219"/>
            <a:ext cx="2301239" cy="3263504"/>
          </a:xfrm>
        </p:spPr>
        <p:txBody>
          <a:bodyPr>
            <a:normAutofit/>
          </a:bodyPr>
          <a:lstStyle/>
          <a:p>
            <a:r>
              <a:rPr lang="hr-HR" sz="1600" dirty="0"/>
              <a:t>Povezivanje s korisnikovim završnim ispravama preko OIB-a</a:t>
            </a:r>
          </a:p>
          <a:p>
            <a:endParaRPr lang="hr-HR" sz="1600" dirty="0"/>
          </a:p>
          <a:p>
            <a:r>
              <a:rPr lang="hr-HR" sz="1600" dirty="0"/>
              <a:t>Pregled starih i novih završnih isprava koje postoje u Registru </a:t>
            </a:r>
            <a:endParaRPr lang="en-GB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C8C64B-78B5-4BFE-A550-1F7C5B0875F0}"/>
              </a:ext>
            </a:extLst>
          </p:cNvPr>
          <p:cNvGrpSpPr/>
          <p:nvPr/>
        </p:nvGrpSpPr>
        <p:grpSpPr>
          <a:xfrm>
            <a:off x="2682239" y="1221901"/>
            <a:ext cx="6301516" cy="3023095"/>
            <a:chOff x="2566626" y="1866637"/>
            <a:chExt cx="6112554" cy="27660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432C6A-36EE-4DFC-B222-CEA3266C1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4" t="15538"/>
            <a:stretch/>
          </p:blipFill>
          <p:spPr>
            <a:xfrm>
              <a:off x="2566626" y="1866637"/>
              <a:ext cx="6112554" cy="27660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DE902F-5278-4B71-947B-0299EEFFB139}"/>
                </a:ext>
              </a:extLst>
            </p:cNvPr>
            <p:cNvSpPr/>
            <p:nvPr/>
          </p:nvSpPr>
          <p:spPr>
            <a:xfrm>
              <a:off x="3832860" y="3296236"/>
              <a:ext cx="1295399" cy="132764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1391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2123-023E-4A84-9A28-9AC4768D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Provjera</a:t>
            </a:r>
            <a:r>
              <a:rPr lang="en-US" dirty="0"/>
              <a:t> (1)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BC9C0B-FBFC-4BA0-8232-C9FD4B0C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89" y="1268018"/>
            <a:ext cx="1626871" cy="3441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dirty="0"/>
              <a:t>Načini provjere: </a:t>
            </a:r>
          </a:p>
          <a:p>
            <a:r>
              <a:rPr lang="hr-HR" sz="1400" dirty="0"/>
              <a:t>Očitanjem QR koda s dokumenta</a:t>
            </a:r>
          </a:p>
          <a:p>
            <a:r>
              <a:rPr lang="hr-HR" sz="1400" dirty="0"/>
              <a:t>Uploadom dokumenta</a:t>
            </a:r>
          </a:p>
          <a:p>
            <a:r>
              <a:rPr lang="hr-HR" sz="1400" dirty="0"/>
              <a:t>Upisom GUID-a </a:t>
            </a:r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ACB15-D016-43EB-9E5A-36E6FC82E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" t="10730" r="5358" b="113"/>
          <a:stretch/>
        </p:blipFill>
        <p:spPr>
          <a:xfrm>
            <a:off x="1916958" y="1009442"/>
            <a:ext cx="5251171" cy="3842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5E57ED-E3D9-4311-9279-3CC19E93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39" t="11185"/>
          <a:stretch/>
        </p:blipFill>
        <p:spPr>
          <a:xfrm>
            <a:off x="4432816" y="1009442"/>
            <a:ext cx="5713897" cy="387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Provjera</a:t>
            </a:r>
            <a:r>
              <a:rPr lang="en-US" sz="2400" dirty="0"/>
              <a:t>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0665"/>
            <a:ext cx="7886700" cy="326350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3429E-DBFC-4AA4-84EC-B8B53263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91" y="1778665"/>
            <a:ext cx="4971305" cy="589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541A7-77FE-4BAF-83FD-B0B376C15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43" y="3070470"/>
            <a:ext cx="7622414" cy="4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95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98AC-4728-4D02-BB70-AE1851F6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715289"/>
            <a:ext cx="5915025" cy="1056290"/>
          </a:xfrm>
        </p:spPr>
        <p:txBody>
          <a:bodyPr>
            <a:noAutofit/>
          </a:bodyPr>
          <a:lstStyle/>
          <a:p>
            <a:r>
              <a:rPr lang="hr-HR" sz="3200"/>
              <a:t>Često postavljana pitanja (FAQ)</a:t>
            </a:r>
            <a:endParaRPr lang="en-GB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668A1-85E1-4871-98B8-EAAA5F2C8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80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en-US" sz="2400" dirty="0" err="1"/>
              <a:t>postavljana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0533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Imamo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en-US" sz="2000" dirty="0"/>
              <a:t> ISEVO_KOORDINATOR, a ne </a:t>
            </a:r>
            <a:r>
              <a:rPr lang="en-US" sz="2000" dirty="0" err="1"/>
              <a:t>možemo</a:t>
            </a:r>
            <a:r>
              <a:rPr lang="en-US" sz="2000" dirty="0"/>
              <a:t> </a:t>
            </a:r>
            <a:r>
              <a:rPr lang="en-US" sz="2000" dirty="0" err="1"/>
              <a:t>unositi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/>
              <a:t>nedostaje</a:t>
            </a:r>
            <a:r>
              <a:rPr lang="en-US" sz="2000" dirty="0"/>
              <a:t> </a:t>
            </a:r>
            <a:r>
              <a:rPr lang="en-US" sz="2000" dirty="0" err="1"/>
              <a:t>uloga</a:t>
            </a:r>
            <a:r>
              <a:rPr lang="en-US" sz="2000" dirty="0"/>
              <a:t> VU_UREDNIK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Unijeli</a:t>
            </a:r>
            <a:r>
              <a:rPr lang="en-US" sz="2000" dirty="0"/>
              <a:t> </a:t>
            </a:r>
            <a:r>
              <a:rPr lang="en-US" sz="2000" dirty="0" err="1"/>
              <a:t>smo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nemamo</a:t>
            </a:r>
            <a:r>
              <a:rPr lang="en-US" sz="2000" dirty="0"/>
              <a:t> </a:t>
            </a:r>
            <a:r>
              <a:rPr lang="en-US" sz="2000" dirty="0" err="1"/>
              <a:t>mogućnost</a:t>
            </a:r>
            <a:r>
              <a:rPr lang="en-US" sz="2000" dirty="0"/>
              <a:t> </a:t>
            </a:r>
            <a:r>
              <a:rPr lang="en-US" sz="2000" dirty="0" err="1"/>
              <a:t>autorizacije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  </a:t>
            </a:r>
            <a:r>
              <a:rPr lang="en-US" sz="2000" dirty="0" err="1"/>
              <a:t>autorizaciju</a:t>
            </a:r>
            <a:r>
              <a:rPr lang="en-US" sz="2000" dirty="0"/>
              <a:t> </a:t>
            </a:r>
            <a:r>
              <a:rPr lang="en-US" sz="2000" dirty="0" err="1"/>
              <a:t>radi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 s </a:t>
            </a:r>
            <a:r>
              <a:rPr lang="en-US" sz="2000" dirty="0" err="1"/>
              <a:t>ulogom</a:t>
            </a:r>
            <a:r>
              <a:rPr lang="en-US" sz="2000" dirty="0"/>
              <a:t> VU_ODOBRAVATELJ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Nemamo</a:t>
            </a:r>
            <a:r>
              <a:rPr lang="en-US" sz="2000" dirty="0"/>
              <a:t> </a:t>
            </a:r>
            <a:r>
              <a:rPr lang="en-US" sz="2000" dirty="0" err="1"/>
              <a:t>niti</a:t>
            </a:r>
            <a:r>
              <a:rPr lang="en-US" sz="2000" dirty="0"/>
              <a:t> OIB, </a:t>
            </a:r>
            <a:r>
              <a:rPr lang="en-US" sz="2000" dirty="0" err="1"/>
              <a:t>ni</a:t>
            </a:r>
            <a:r>
              <a:rPr lang="en-US" sz="2000" dirty="0"/>
              <a:t> JMBG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MZO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Nemamo</a:t>
            </a:r>
            <a:r>
              <a:rPr lang="en-US" sz="2000" dirty="0"/>
              <a:t> OIB, </a:t>
            </a:r>
            <a:r>
              <a:rPr lang="en-US" sz="2000" dirty="0" err="1"/>
              <a:t>imamo</a:t>
            </a:r>
            <a:r>
              <a:rPr lang="en-US" sz="2000" dirty="0"/>
              <a:t> JMBG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web </a:t>
            </a:r>
            <a:r>
              <a:rPr lang="en-US" sz="2000" dirty="0" err="1"/>
              <a:t>stranica</a:t>
            </a:r>
            <a:r>
              <a:rPr lang="en-US" sz="2000" dirty="0"/>
              <a:t> </a:t>
            </a:r>
            <a:r>
              <a:rPr lang="en-US" sz="2000" dirty="0" err="1"/>
              <a:t>Porezne</a:t>
            </a:r>
            <a:r>
              <a:rPr lang="en-US" sz="2000" dirty="0"/>
              <a:t> </a:t>
            </a:r>
            <a:r>
              <a:rPr lang="en-US" sz="2000" dirty="0" err="1"/>
              <a:t>uprave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Broj</a:t>
            </a:r>
            <a:r>
              <a:rPr lang="en-US" sz="2000" dirty="0"/>
              <a:t> CSV </a:t>
            </a:r>
            <a:r>
              <a:rPr lang="en-US" sz="2000" dirty="0" err="1"/>
              <a:t>datoteka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ograničeno</a:t>
            </a:r>
            <a:r>
              <a:rPr lang="en-US" sz="2000" dirty="0"/>
              <a:t>, </a:t>
            </a:r>
            <a:r>
              <a:rPr lang="en-US" sz="2000" dirty="0" err="1"/>
              <a:t>preporuka</a:t>
            </a:r>
            <a:r>
              <a:rPr lang="en-US" sz="2000" dirty="0"/>
              <a:t> po </a:t>
            </a:r>
            <a:r>
              <a:rPr lang="en-US" sz="2000" dirty="0" err="1"/>
              <a:t>godinama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Maksimalna</a:t>
            </a:r>
            <a:r>
              <a:rPr lang="en-US" sz="2000" dirty="0"/>
              <a:t> </a:t>
            </a:r>
            <a:r>
              <a:rPr lang="en-US" sz="2000" dirty="0" err="1"/>
              <a:t>veličina</a:t>
            </a:r>
            <a:r>
              <a:rPr lang="en-US" sz="2000" dirty="0"/>
              <a:t> CSV </a:t>
            </a:r>
            <a:r>
              <a:rPr lang="en-US" sz="2000" dirty="0" err="1"/>
              <a:t>datoteke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10 MB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8014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en-US" sz="2400" dirty="0" err="1"/>
              <a:t>postavljana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unositi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u </a:t>
            </a:r>
            <a:r>
              <a:rPr lang="en-US" sz="2000" dirty="0" err="1"/>
              <a:t>arhiv</a:t>
            </a:r>
            <a:r>
              <a:rPr lang="en-US" sz="2000" dirty="0"/>
              <a:t> </a:t>
            </a:r>
            <a:r>
              <a:rPr lang="en-US" sz="2000" dirty="0" err="1"/>
              <a:t>završnih</a:t>
            </a:r>
            <a:r>
              <a:rPr lang="en-US" sz="2000" dirty="0"/>
              <a:t> </a:t>
            </a:r>
            <a:r>
              <a:rPr lang="en-US" sz="2000" dirty="0" err="1"/>
              <a:t>isprava</a:t>
            </a:r>
            <a:r>
              <a:rPr lang="en-US" sz="2000" dirty="0"/>
              <a:t>?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se </a:t>
            </a:r>
            <a:r>
              <a:rPr lang="en-US" sz="2000" dirty="0" err="1"/>
              <a:t>unose</a:t>
            </a:r>
            <a:r>
              <a:rPr lang="en-US" sz="2000" dirty="0"/>
              <a:t> </a:t>
            </a:r>
            <a:r>
              <a:rPr lang="en-US" sz="2000" dirty="0" err="1"/>
              <a:t>onako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piše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završnoj</a:t>
            </a:r>
            <a:r>
              <a:rPr lang="en-US" sz="2000" dirty="0"/>
              <a:t> </a:t>
            </a:r>
            <a:r>
              <a:rPr lang="en-US" sz="2000" dirty="0" err="1"/>
              <a:t>ispravi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Diplome</a:t>
            </a:r>
            <a:r>
              <a:rPr lang="en-US" sz="2000" dirty="0"/>
              <a:t> </a:t>
            </a:r>
            <a:r>
              <a:rPr lang="en-US" sz="2000" dirty="0" err="1"/>
              <a:t>kreirane</a:t>
            </a:r>
            <a:r>
              <a:rPr lang="en-US" sz="2000" dirty="0"/>
              <a:t> u </a:t>
            </a:r>
            <a:r>
              <a:rPr lang="en-US" sz="2000" dirty="0" err="1"/>
              <a:t>eDiplome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se ne vide u </a:t>
            </a:r>
            <a:r>
              <a:rPr lang="en-US" sz="2000" dirty="0" err="1"/>
              <a:t>ISeVO</a:t>
            </a:r>
            <a:r>
              <a:rPr lang="en-US" sz="2000" dirty="0"/>
              <a:t>-u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vidljivo</a:t>
            </a:r>
            <a:r>
              <a:rPr lang="en-US" sz="2000" dirty="0"/>
              <a:t> </a:t>
            </a:r>
            <a:r>
              <a:rPr lang="en-US" sz="2000" dirty="0" err="1"/>
              <a:t>sljedeći</a:t>
            </a:r>
            <a:r>
              <a:rPr lang="en-US" sz="2000" dirty="0"/>
              <a:t> dan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datum </a:t>
            </a:r>
            <a:r>
              <a:rPr lang="en-US" sz="2000" dirty="0" err="1"/>
              <a:t>izdavanja</a:t>
            </a:r>
            <a:r>
              <a:rPr lang="en-US" sz="2000" dirty="0"/>
              <a:t> </a:t>
            </a:r>
            <a:r>
              <a:rPr lang="en-US" sz="2000" dirty="0" err="1"/>
              <a:t>završne</a:t>
            </a:r>
            <a:r>
              <a:rPr lang="en-US" sz="2000" dirty="0"/>
              <a:t> </a:t>
            </a:r>
            <a:r>
              <a:rPr lang="en-US" sz="2000" dirty="0" err="1"/>
              <a:t>isprave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Izmjena</a:t>
            </a:r>
            <a:r>
              <a:rPr lang="en-US" sz="2000" dirty="0"/>
              <a:t> </a:t>
            </a:r>
            <a:r>
              <a:rPr lang="en-US" sz="2000" dirty="0" err="1"/>
              <a:t>unesenih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omogućeno</a:t>
            </a:r>
            <a:r>
              <a:rPr lang="en-US" sz="2000" dirty="0"/>
              <a:t>,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obrisati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ponovo</a:t>
            </a:r>
            <a:r>
              <a:rPr lang="en-US" sz="2000" dirty="0"/>
              <a:t> </a:t>
            </a:r>
            <a:r>
              <a:rPr lang="en-US" sz="2000" dirty="0" err="1"/>
              <a:t>unijeti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Unos</a:t>
            </a:r>
            <a:r>
              <a:rPr lang="en-US" sz="2000" dirty="0"/>
              <a:t> </a:t>
            </a:r>
            <a:r>
              <a:rPr lang="en-US" sz="2000" dirty="0" err="1"/>
              <a:t>potvrda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dopunskih</a:t>
            </a:r>
            <a:r>
              <a:rPr lang="en-US" sz="2000" dirty="0"/>
              <a:t> </a:t>
            </a:r>
            <a:r>
              <a:rPr lang="en-US" sz="2000" dirty="0" err="1"/>
              <a:t>isprava</a:t>
            </a:r>
            <a:r>
              <a:rPr lang="en-US" sz="2000" dirty="0"/>
              <a:t> u </a:t>
            </a:r>
            <a:r>
              <a:rPr lang="en-US" sz="2000" dirty="0" err="1"/>
              <a:t>arhiv</a:t>
            </a:r>
            <a:r>
              <a:rPr lang="en-US" sz="2000" dirty="0"/>
              <a:t> </a:t>
            </a:r>
            <a:r>
              <a:rPr lang="en-US" sz="2000" dirty="0" err="1"/>
              <a:t>završnih</a:t>
            </a:r>
            <a:r>
              <a:rPr lang="en-US" sz="2000" dirty="0"/>
              <a:t> </a:t>
            </a:r>
            <a:r>
              <a:rPr lang="en-US" sz="2000" dirty="0" err="1"/>
              <a:t>isprava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diplome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svjedodžbe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PDS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Poruka</a:t>
            </a:r>
            <a:r>
              <a:rPr lang="en-US" sz="2000" dirty="0"/>
              <a:t> za </a:t>
            </a:r>
            <a:r>
              <a:rPr lang="en-US" sz="2000" dirty="0" err="1"/>
              <a:t>ženski</a:t>
            </a:r>
            <a:r>
              <a:rPr lang="en-US" sz="2000" dirty="0"/>
              <a:t> </a:t>
            </a:r>
            <a:r>
              <a:rPr lang="en-US" sz="2000" dirty="0" err="1"/>
              <a:t>spol</a:t>
            </a:r>
            <a:r>
              <a:rPr lang="en-US" sz="2000" dirty="0"/>
              <a:t> </a:t>
            </a:r>
            <a:r>
              <a:rPr lang="pl-PL" sz="2000" dirty="0"/>
              <a:t>"Spol nije unesen ili je pogrešno upisan“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kodna</a:t>
            </a:r>
            <a:r>
              <a:rPr lang="en-US" sz="2000" dirty="0"/>
              <a:t> </a:t>
            </a:r>
            <a:r>
              <a:rPr lang="en-US" sz="2000" dirty="0" err="1"/>
              <a:t>stranica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UTF-8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261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542A0160-506C-4465-8590-2E55957A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127593"/>
            <a:ext cx="5915025" cy="421121"/>
          </a:xfrm>
        </p:spPr>
        <p:txBody>
          <a:bodyPr>
            <a:normAutofit/>
          </a:bodyPr>
          <a:lstStyle/>
          <a:p>
            <a:r>
              <a:rPr lang="en-US" sz="2400" dirty="0" err="1"/>
              <a:t>ISeVO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Digitalni</a:t>
            </a:r>
            <a:r>
              <a:rPr lang="en-US" sz="2400" dirty="0"/>
              <a:t> </a:t>
            </a:r>
            <a:r>
              <a:rPr lang="en-US" sz="2400" dirty="0" err="1"/>
              <a:t>registar</a:t>
            </a:r>
            <a:r>
              <a:rPr lang="en-US" sz="2400" dirty="0"/>
              <a:t> diploma</a:t>
            </a:r>
            <a:endParaRPr lang="hr-HR" sz="24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3D45C9-420A-42D6-93F0-1A6DD8D82E02}"/>
              </a:ext>
            </a:extLst>
          </p:cNvPr>
          <p:cNvSpPr txBox="1">
            <a:spLocks/>
          </p:cNvSpPr>
          <p:nvPr/>
        </p:nvSpPr>
        <p:spPr>
          <a:xfrm>
            <a:off x="1450974" y="1614616"/>
            <a:ext cx="5915025" cy="2776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Zakonski</a:t>
            </a:r>
            <a:r>
              <a:rPr lang="en-US" sz="2000" dirty="0"/>
              <a:t> </a:t>
            </a:r>
            <a:r>
              <a:rPr lang="en-US" sz="2000" dirty="0" err="1"/>
              <a:t>okvir</a:t>
            </a:r>
            <a:endParaRPr lang="en-US" sz="2000" dirty="0"/>
          </a:p>
          <a:p>
            <a:pPr marL="285750" indent="-285750"/>
            <a:r>
              <a:rPr lang="en-US" sz="2000" dirty="0" err="1"/>
              <a:t>Pravilnik</a:t>
            </a:r>
            <a:r>
              <a:rPr lang="en-US" sz="2000" dirty="0"/>
              <a:t> o </a:t>
            </a:r>
            <a:r>
              <a:rPr lang="en-US" sz="2000" dirty="0" err="1"/>
              <a:t>sadržaju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korištenju</a:t>
            </a:r>
            <a:r>
              <a:rPr lang="en-US" sz="2000" dirty="0"/>
              <a:t> </a:t>
            </a:r>
            <a:r>
              <a:rPr lang="en-US" sz="2000" dirty="0" err="1"/>
              <a:t>informacijskih</a:t>
            </a:r>
            <a:r>
              <a:rPr lang="en-US" sz="2000" dirty="0"/>
              <a:t> </a:t>
            </a:r>
            <a:r>
              <a:rPr lang="en-US" sz="2000" dirty="0" err="1"/>
              <a:t>sustava</a:t>
            </a:r>
            <a:r>
              <a:rPr lang="en-US" sz="2000" dirty="0"/>
              <a:t> u </a:t>
            </a:r>
            <a:r>
              <a:rPr lang="en-US" sz="2000" dirty="0" err="1"/>
              <a:t>visokom</a:t>
            </a:r>
            <a:r>
              <a:rPr lang="en-US" sz="2000" dirty="0"/>
              <a:t> </a:t>
            </a:r>
            <a:r>
              <a:rPr lang="en-US" sz="2000" dirty="0" err="1"/>
              <a:t>obrazovanju</a:t>
            </a:r>
            <a:r>
              <a:rPr lang="en-US" sz="2000" dirty="0"/>
              <a:t> od 22.03.2023.</a:t>
            </a:r>
          </a:p>
          <a:p>
            <a:pPr marL="285750" indent="-285750"/>
            <a:r>
              <a:rPr lang="en-US" sz="2000" dirty="0" err="1"/>
              <a:t>Arhiv</a:t>
            </a:r>
            <a:r>
              <a:rPr lang="en-US" sz="2000" dirty="0"/>
              <a:t> </a:t>
            </a:r>
            <a:r>
              <a:rPr lang="en-US" sz="2000" dirty="0" err="1"/>
              <a:t>posljednjih</a:t>
            </a:r>
            <a:r>
              <a:rPr lang="en-US" sz="2000" dirty="0"/>
              <a:t> 40 </a:t>
            </a:r>
            <a:r>
              <a:rPr lang="en-US" sz="2000" dirty="0" err="1"/>
              <a:t>godina</a:t>
            </a:r>
            <a:r>
              <a:rPr lang="en-US" sz="2000" dirty="0"/>
              <a:t>, od 01.01.1984. do 31.12.2023.</a:t>
            </a:r>
          </a:p>
          <a:p>
            <a:pPr marL="285750" indent="-285750"/>
            <a:r>
              <a:rPr lang="en-US" sz="2000" dirty="0" err="1"/>
              <a:t>Rok</a:t>
            </a:r>
            <a:r>
              <a:rPr lang="en-US" sz="2000" dirty="0"/>
              <a:t> za </a:t>
            </a:r>
            <a:r>
              <a:rPr lang="en-US" sz="2000" dirty="0" err="1"/>
              <a:t>dostavu</a:t>
            </a:r>
            <a:r>
              <a:rPr lang="en-US" sz="2000" dirty="0"/>
              <a:t> u </a:t>
            </a:r>
            <a:r>
              <a:rPr lang="en-US" sz="2000" dirty="0" err="1"/>
              <a:t>arhiv</a:t>
            </a:r>
            <a:r>
              <a:rPr lang="en-US" sz="2000" dirty="0"/>
              <a:t> 2 </a:t>
            </a:r>
            <a:r>
              <a:rPr lang="en-US" sz="2000" dirty="0" err="1"/>
              <a:t>godine</a:t>
            </a:r>
            <a:r>
              <a:rPr lang="en-US" sz="2000" dirty="0"/>
              <a:t> – do 31.12.2025.</a:t>
            </a:r>
          </a:p>
        </p:txBody>
      </p:sp>
    </p:spTree>
    <p:extLst>
      <p:ext uri="{BB962C8B-B14F-4D97-AF65-F5344CB8AC3E}">
        <p14:creationId xmlns:p14="http://schemas.microsoft.com/office/powerpoint/2010/main" val="27445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en-US" sz="2400" dirty="0" err="1"/>
              <a:t>postavljana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(3)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Automatsko</a:t>
            </a:r>
            <a:r>
              <a:rPr lang="en-US" sz="2000" dirty="0"/>
              <a:t> </a:t>
            </a:r>
            <a:r>
              <a:rPr lang="en-US" sz="2000" dirty="0" err="1"/>
              <a:t>kreiranje</a:t>
            </a:r>
            <a:r>
              <a:rPr lang="en-US" sz="2000" dirty="0"/>
              <a:t> CSV-a </a:t>
            </a:r>
            <a:r>
              <a:rPr lang="en-US" sz="2000" dirty="0" err="1"/>
              <a:t>iz</a:t>
            </a:r>
            <a:r>
              <a:rPr lang="en-US" sz="2000" dirty="0"/>
              <a:t> ISVU-a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ISVU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kreirati</a:t>
            </a:r>
            <a:r>
              <a:rPr lang="en-US" sz="2000" dirty="0"/>
              <a:t> CSV </a:t>
            </a:r>
            <a:r>
              <a:rPr lang="en-US" sz="2000" dirty="0" err="1"/>
              <a:t>koji</a:t>
            </a:r>
            <a:r>
              <a:rPr lang="en-US" sz="2000" dirty="0"/>
              <a:t> VU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provjeriti</a:t>
            </a:r>
            <a:r>
              <a:rPr lang="en-US" sz="2000" dirty="0"/>
              <a:t>, </a:t>
            </a:r>
            <a:r>
              <a:rPr lang="en-US" sz="2000" dirty="0" err="1"/>
              <a:t>unijeti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nedostaju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unijeti</a:t>
            </a:r>
            <a:r>
              <a:rPr lang="en-US" sz="2000" dirty="0"/>
              <a:t> u </a:t>
            </a:r>
            <a:r>
              <a:rPr lang="en-US" sz="2000" dirty="0" err="1"/>
              <a:t>aplikaciji</a:t>
            </a:r>
            <a:r>
              <a:rPr lang="en-US" sz="2000" dirty="0"/>
              <a:t> </a:t>
            </a:r>
            <a:r>
              <a:rPr lang="en-US" sz="2000" dirty="0" err="1"/>
              <a:t>ISeVO</a:t>
            </a:r>
            <a:endParaRPr lang="en-US" sz="2000" dirty="0"/>
          </a:p>
          <a:p>
            <a:r>
              <a:rPr lang="en-US" sz="2000" dirty="0" err="1"/>
              <a:t>Rok</a:t>
            </a:r>
            <a:r>
              <a:rPr lang="en-US" sz="2000" dirty="0"/>
              <a:t> za </a:t>
            </a:r>
            <a:r>
              <a:rPr lang="en-US" sz="2000" dirty="0" err="1"/>
              <a:t>dostavu</a:t>
            </a:r>
            <a:r>
              <a:rPr lang="en-US" sz="2000" dirty="0"/>
              <a:t> </a:t>
            </a:r>
            <a:r>
              <a:rPr lang="en-US" sz="2000" dirty="0" err="1"/>
              <a:t>arhivskih</a:t>
            </a:r>
            <a:r>
              <a:rPr lang="en-US" sz="2000" dirty="0"/>
              <a:t> diploma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31.12.2025.</a:t>
            </a:r>
          </a:p>
          <a:p>
            <a:r>
              <a:rPr lang="en-US" sz="2000" dirty="0" err="1"/>
              <a:t>Imamo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en-US" sz="2000" dirty="0"/>
              <a:t> ISEVO_KOORDINATOR, a ne </a:t>
            </a:r>
            <a:r>
              <a:rPr lang="en-US" sz="2000" dirty="0" err="1"/>
              <a:t>možemo</a:t>
            </a:r>
            <a:r>
              <a:rPr lang="en-US" sz="2000" dirty="0"/>
              <a:t> </a:t>
            </a:r>
            <a:r>
              <a:rPr lang="en-US" sz="2000" dirty="0" err="1"/>
              <a:t>dodijeliti</a:t>
            </a:r>
            <a:r>
              <a:rPr lang="en-US" sz="2000" dirty="0"/>
              <a:t> </a:t>
            </a:r>
            <a:r>
              <a:rPr lang="en-US" sz="2000" dirty="0" err="1"/>
              <a:t>uloge</a:t>
            </a:r>
            <a:r>
              <a:rPr lang="en-US" sz="2000" dirty="0"/>
              <a:t> </a:t>
            </a:r>
            <a:r>
              <a:rPr lang="en-US" sz="2000" dirty="0" err="1"/>
              <a:t>drugim</a:t>
            </a:r>
            <a:r>
              <a:rPr lang="en-US" sz="2000" dirty="0"/>
              <a:t> </a:t>
            </a:r>
            <a:r>
              <a:rPr lang="en-US" sz="2000" dirty="0" err="1"/>
              <a:t>osobama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VU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nemamo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popisu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osobe</a:t>
            </a:r>
            <a:r>
              <a:rPr lang="en-US" sz="2000" dirty="0"/>
              <a:t> </a:t>
            </a:r>
            <a:r>
              <a:rPr lang="en-US" sz="2000" dirty="0" err="1"/>
              <a:t>trebaju</a:t>
            </a:r>
            <a:r>
              <a:rPr lang="en-US" sz="2000" dirty="0"/>
              <a:t> </a:t>
            </a:r>
            <a:r>
              <a:rPr lang="en-US" sz="2000" dirty="0" err="1"/>
              <a:t>inicijalno</a:t>
            </a:r>
            <a:r>
              <a:rPr lang="en-US" sz="2000" dirty="0"/>
              <a:t> </a:t>
            </a:r>
            <a:r>
              <a:rPr lang="en-US" sz="2000" dirty="0" err="1"/>
              <a:t>ući</a:t>
            </a:r>
            <a:r>
              <a:rPr lang="en-US" sz="2000" dirty="0"/>
              <a:t> u ISEVO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toga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možete</a:t>
            </a:r>
            <a:r>
              <a:rPr lang="en-US" sz="2000" dirty="0"/>
              <a:t> </a:t>
            </a:r>
            <a:r>
              <a:rPr lang="en-US" sz="2000" dirty="0" err="1"/>
              <a:t>dodjeljivati</a:t>
            </a:r>
            <a:r>
              <a:rPr lang="en-US" sz="2000" dirty="0"/>
              <a:t> </a:t>
            </a:r>
            <a:r>
              <a:rPr lang="en-US" sz="2000" dirty="0" err="1"/>
              <a:t>uloge</a:t>
            </a:r>
            <a:r>
              <a:rPr lang="en-US" sz="2000" dirty="0"/>
              <a:t> (</a:t>
            </a:r>
            <a:r>
              <a:rPr lang="en-US" sz="2000" dirty="0" err="1"/>
              <a:t>Dodaj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en-US" sz="2000" dirty="0"/>
              <a:t> </a:t>
            </a:r>
            <a:r>
              <a:rPr lang="en-US" sz="2000" dirty="0" err="1"/>
              <a:t>novom</a:t>
            </a:r>
            <a:r>
              <a:rPr lang="en-US" sz="2000" dirty="0"/>
              <a:t> </a:t>
            </a:r>
            <a:r>
              <a:rPr lang="en-US" sz="2000" dirty="0" err="1"/>
              <a:t>korisniku</a:t>
            </a:r>
            <a:r>
              <a:rPr lang="en-US" sz="2000" dirty="0"/>
              <a:t>) </a:t>
            </a:r>
          </a:p>
          <a:p>
            <a:r>
              <a:rPr lang="en-US" sz="2000" dirty="0" err="1"/>
              <a:t>Skenirane</a:t>
            </a:r>
            <a:r>
              <a:rPr lang="en-US" sz="2000" dirty="0"/>
              <a:t> </a:t>
            </a:r>
            <a:r>
              <a:rPr lang="en-US" sz="2000" dirty="0" err="1"/>
              <a:t>arhivske</a:t>
            </a:r>
            <a:r>
              <a:rPr lang="en-US" sz="2000" dirty="0"/>
              <a:t> </a:t>
            </a:r>
            <a:r>
              <a:rPr lang="en-US" sz="2000" dirty="0" err="1"/>
              <a:t>diplome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unos</a:t>
            </a:r>
            <a:r>
              <a:rPr lang="en-US" sz="2000" dirty="0"/>
              <a:t> je </a:t>
            </a:r>
            <a:r>
              <a:rPr lang="en-US" sz="2000" dirty="0" err="1"/>
              <a:t>omogućen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obavezan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1372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9D6F8-1758-44AD-A9E4-71D010BB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en-US" sz="2400" dirty="0" err="1"/>
              <a:t>postavljana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(4)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F9E6-8062-4422-8603-F70FF91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Ovlasti</a:t>
            </a:r>
            <a:r>
              <a:rPr lang="en-US" sz="2200" dirty="0"/>
              <a:t> za </a:t>
            </a:r>
            <a:r>
              <a:rPr lang="en-US" sz="2200" dirty="0" err="1"/>
              <a:t>odjele</a:t>
            </a:r>
            <a:r>
              <a:rPr lang="en-US" sz="2200" dirty="0"/>
              <a:t> bez </a:t>
            </a:r>
            <a:r>
              <a:rPr lang="en-US" sz="2200" dirty="0" err="1"/>
              <a:t>pravne</a:t>
            </a:r>
            <a:r>
              <a:rPr lang="en-US" sz="2200" dirty="0"/>
              <a:t> </a:t>
            </a:r>
            <a:r>
              <a:rPr lang="en-US" sz="2200" dirty="0" err="1"/>
              <a:t>osobnosti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nivou</a:t>
            </a:r>
            <a:r>
              <a:rPr lang="en-US" sz="2200" dirty="0"/>
              <a:t> </a:t>
            </a:r>
            <a:r>
              <a:rPr lang="en-US" sz="2200" dirty="0" err="1"/>
              <a:t>sveučilišta</a:t>
            </a:r>
            <a:endParaRPr lang="en-US" sz="2200" dirty="0"/>
          </a:p>
          <a:p>
            <a:r>
              <a:rPr lang="en-US" sz="2200" dirty="0" err="1"/>
              <a:t>Tko</a:t>
            </a:r>
            <a:r>
              <a:rPr lang="en-US" sz="2200" dirty="0"/>
              <a:t> </a:t>
            </a:r>
            <a:r>
              <a:rPr lang="en-US" sz="2200" dirty="0" err="1"/>
              <a:t>unosi</a:t>
            </a:r>
            <a:r>
              <a:rPr lang="en-US" sz="2200" dirty="0"/>
              <a:t> </a:t>
            </a:r>
            <a:r>
              <a:rPr lang="en-US" sz="2200" dirty="0" err="1"/>
              <a:t>doktorske</a:t>
            </a:r>
            <a:r>
              <a:rPr lang="en-US" sz="2200" dirty="0"/>
              <a:t> </a:t>
            </a:r>
            <a:r>
              <a:rPr lang="en-US" sz="2200" dirty="0" err="1"/>
              <a:t>diplome</a:t>
            </a:r>
            <a:r>
              <a:rPr lang="en-US" sz="2200" dirty="0"/>
              <a:t>, </a:t>
            </a:r>
            <a:r>
              <a:rPr lang="en-US" sz="2200" dirty="0" err="1"/>
              <a:t>sveučilište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sastavnica</a:t>
            </a:r>
            <a:r>
              <a:rPr lang="en-US" sz="2200" dirty="0"/>
              <a:t>? </a:t>
            </a:r>
            <a:r>
              <a:rPr lang="en-US" sz="24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stvar</a:t>
            </a:r>
            <a:r>
              <a:rPr lang="en-US" sz="2200" dirty="0"/>
              <a:t> </a:t>
            </a:r>
            <a:r>
              <a:rPr lang="en-US" sz="2200" dirty="0" err="1"/>
              <a:t>dogovora</a:t>
            </a:r>
            <a:r>
              <a:rPr lang="en-US" sz="2200" dirty="0"/>
              <a:t> </a:t>
            </a:r>
            <a:r>
              <a:rPr lang="en-US" sz="2200" dirty="0" err="1"/>
              <a:t>sveučilišta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sastavnice</a:t>
            </a:r>
            <a:endParaRPr lang="en-US" sz="2200" dirty="0"/>
          </a:p>
          <a:p>
            <a:r>
              <a:rPr lang="en-US" sz="2200" dirty="0" err="1"/>
              <a:t>Unos</a:t>
            </a:r>
            <a:r>
              <a:rPr lang="en-US" sz="2200" dirty="0"/>
              <a:t> </a:t>
            </a:r>
            <a:r>
              <a:rPr lang="en-US" sz="2200" dirty="0" err="1"/>
              <a:t>pojedinačnih</a:t>
            </a:r>
            <a:r>
              <a:rPr lang="en-US" sz="2200" dirty="0"/>
              <a:t> </a:t>
            </a:r>
            <a:r>
              <a:rPr lang="en-US" sz="2200" dirty="0" err="1"/>
              <a:t>završnih</a:t>
            </a:r>
            <a:r>
              <a:rPr lang="en-US" sz="2200" dirty="0"/>
              <a:t> </a:t>
            </a:r>
            <a:r>
              <a:rPr lang="en-US" sz="2200" dirty="0" err="1"/>
              <a:t>isprava</a:t>
            </a:r>
            <a:r>
              <a:rPr lang="en-US" sz="2200" dirty="0"/>
              <a:t> (</a:t>
            </a:r>
            <a:r>
              <a:rPr lang="en-US" sz="2200" dirty="0" err="1"/>
              <a:t>aktualnih</a:t>
            </a:r>
            <a:r>
              <a:rPr lang="en-US" sz="2200" dirty="0"/>
              <a:t>) za VU </a:t>
            </a:r>
            <a:r>
              <a:rPr lang="en-US" sz="2200" dirty="0" err="1"/>
              <a:t>koji</a:t>
            </a:r>
            <a:r>
              <a:rPr lang="en-US" sz="2200" dirty="0"/>
              <a:t> ne </a:t>
            </a:r>
            <a:r>
              <a:rPr lang="en-US" sz="2200" dirty="0" err="1"/>
              <a:t>koriste</a:t>
            </a:r>
            <a:r>
              <a:rPr lang="en-US" sz="2200" dirty="0"/>
              <a:t> ISVU </a:t>
            </a:r>
            <a:r>
              <a:rPr lang="en-US" sz="24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/>
              <a:t> do 01.09.2024., </a:t>
            </a:r>
            <a:r>
              <a:rPr lang="en-US" sz="2200" dirty="0" err="1"/>
              <a:t>iza</a:t>
            </a:r>
            <a:r>
              <a:rPr lang="en-US" sz="2200" dirty="0"/>
              <a:t> toga </a:t>
            </a:r>
            <a:r>
              <a:rPr lang="en-US" sz="2200" dirty="0" err="1"/>
              <a:t>samo</a:t>
            </a:r>
            <a:r>
              <a:rPr lang="en-US" sz="2200" dirty="0"/>
              <a:t> </a:t>
            </a:r>
            <a:r>
              <a:rPr lang="en-US" sz="2200" dirty="0" err="1"/>
              <a:t>putem</a:t>
            </a:r>
            <a:r>
              <a:rPr lang="en-US" sz="2200" dirty="0"/>
              <a:t> API-ja</a:t>
            </a:r>
          </a:p>
          <a:p>
            <a:r>
              <a:rPr lang="en-US" sz="2200" dirty="0" err="1"/>
              <a:t>Nemogućnost</a:t>
            </a:r>
            <a:r>
              <a:rPr lang="en-US" sz="2200" dirty="0"/>
              <a:t> </a:t>
            </a:r>
            <a:r>
              <a:rPr lang="en-US" sz="2200" dirty="0" err="1"/>
              <a:t>provjere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potreban</a:t>
            </a:r>
            <a:r>
              <a:rPr lang="en-US" sz="2200" dirty="0"/>
              <a:t> AAI </a:t>
            </a:r>
            <a:r>
              <a:rPr lang="en-US" sz="2200" dirty="0" err="1"/>
              <a:t>identitet</a:t>
            </a:r>
            <a:endParaRPr lang="en-US" sz="2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784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dirty="0"/>
              <a:t>Hvala na sudjelovanju!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2B89B6-735F-408B-9BE2-F78D127441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12938" y="1471961"/>
          <a:ext cx="4849734" cy="123132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424867">
                  <a:extLst>
                    <a:ext uri="{9D8B030D-6E8A-4147-A177-3AD203B41FA5}">
                      <a16:colId xmlns:a16="http://schemas.microsoft.com/office/drawing/2014/main" val="559735083"/>
                    </a:ext>
                  </a:extLst>
                </a:gridCol>
                <a:gridCol w="2424867">
                  <a:extLst>
                    <a:ext uri="{9D8B030D-6E8A-4147-A177-3AD203B41FA5}">
                      <a16:colId xmlns:a16="http://schemas.microsoft.com/office/drawing/2014/main" val="2576043331"/>
                    </a:ext>
                  </a:extLst>
                </a:gridCol>
              </a:tblGrid>
              <a:tr h="615661">
                <a:tc>
                  <a:txBody>
                    <a:bodyPr/>
                    <a:lstStyle/>
                    <a:p>
                      <a:pPr algn="ctr"/>
                      <a:r>
                        <a:rPr lang="hr-HR" sz="1200" b="1"/>
                        <a:t>ISVU </a:t>
                      </a:r>
                      <a:endParaRPr lang="hr-HR" sz="1200"/>
                    </a:p>
                    <a:p>
                      <a:pPr algn="ctr"/>
                      <a:r>
                        <a:rPr lang="hr-HR" sz="1200">
                          <a:hlinkClick r:id="rId2"/>
                        </a:rPr>
                        <a:t>isvu@srce.hr</a:t>
                      </a:r>
                      <a:r>
                        <a:rPr lang="hr-HR" sz="1200"/>
                        <a:t> 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/>
                        <a:t>ISeVO</a:t>
                      </a:r>
                    </a:p>
                    <a:p>
                      <a:pPr algn="ctr"/>
                      <a:r>
                        <a:rPr lang="hr-HR" sz="1200" b="0">
                          <a:hlinkClick r:id="rId3"/>
                        </a:rPr>
                        <a:t>isevo-helpdesk@srce.hr</a:t>
                      </a:r>
                      <a:endParaRPr lang="en-GB" sz="12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145381"/>
                  </a:ext>
                </a:extLst>
              </a:tr>
              <a:tr h="615661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e-Sveučilišta</a:t>
                      </a:r>
                      <a:endParaRPr lang="hr-HR" sz="1200" dirty="0"/>
                    </a:p>
                    <a:p>
                      <a:pPr algn="ctr"/>
                      <a:r>
                        <a:rPr lang="hr-HR" sz="1200" dirty="0">
                          <a:hlinkClick r:id="rId4"/>
                        </a:rPr>
                        <a:t>e-sveucilista@carnet.hr</a:t>
                      </a:r>
                      <a:r>
                        <a:rPr lang="hr-HR" sz="1200" dirty="0"/>
                        <a:t>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/>
                        <a:t>Certilia</a:t>
                      </a:r>
                      <a:endParaRPr lang="hr-HR" sz="1200" b="0" dirty="0"/>
                    </a:p>
                    <a:p>
                      <a:pPr algn="ctr"/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helpdesk@certilia.com</a:t>
                      </a:r>
                      <a:r>
                        <a:rPr lang="hr-H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195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3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2C92-C115-4076-A735-59E5C6F6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u ISeVO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4535-5AEA-493B-8C0C-DC00224A5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356605" cy="3263504"/>
          </a:xfrm>
        </p:spPr>
        <p:txBody>
          <a:bodyPr>
            <a:normAutofit fontScale="92500"/>
          </a:bodyPr>
          <a:lstStyle/>
          <a:p>
            <a:r>
              <a:rPr lang="hr-HR" sz="1600" dirty="0" err="1"/>
              <a:t>ISeVO</a:t>
            </a:r>
            <a:r>
              <a:rPr lang="hr-HR" sz="1600" dirty="0"/>
              <a:t>: </a:t>
            </a:r>
            <a:r>
              <a:rPr lang="hr-HR" sz="1600" dirty="0">
                <a:hlinkClick r:id="rId2"/>
              </a:rPr>
              <a:t>visokoobrazovanje.hr</a:t>
            </a:r>
            <a:endParaRPr lang="hr-HR" sz="1600" dirty="0"/>
          </a:p>
          <a:p>
            <a:pPr lvl="1"/>
            <a:r>
              <a:rPr lang="hr-HR" sz="1400" dirty="0"/>
              <a:t>Dostupan od 29.12. 2023. godine</a:t>
            </a:r>
          </a:p>
          <a:p>
            <a:r>
              <a:rPr lang="hr-HR" sz="1600" dirty="0"/>
              <a:t>Moduli:</a:t>
            </a:r>
          </a:p>
          <a:p>
            <a:pPr lvl="1"/>
            <a:r>
              <a:rPr lang="hr-HR" sz="1500" dirty="0"/>
              <a:t>Digitalni registar diploma</a:t>
            </a:r>
          </a:p>
          <a:p>
            <a:pPr lvl="1"/>
            <a:r>
              <a:rPr lang="hr-HR" sz="1500" dirty="0"/>
              <a:t>Preglednik visokih učilišta</a:t>
            </a:r>
          </a:p>
          <a:p>
            <a:pPr lvl="1"/>
            <a:r>
              <a:rPr lang="hr-HR" sz="1500" dirty="0"/>
              <a:t>Preglednik studijskih programa</a:t>
            </a:r>
          </a:p>
          <a:p>
            <a:pPr lvl="1"/>
            <a:r>
              <a:rPr lang="hr-HR" sz="1500" dirty="0"/>
              <a:t>Administracija korisnika</a:t>
            </a:r>
          </a:p>
          <a:p>
            <a:r>
              <a:rPr lang="hr-HR" sz="1600" dirty="0"/>
              <a:t>Prijava u sustav: AAI identitetom</a:t>
            </a:r>
          </a:p>
          <a:p>
            <a:r>
              <a:rPr lang="hr-HR" sz="1600" dirty="0"/>
              <a:t>Pristup funkcionalnostima ovisi o dodijeljenoj korisničkoj ulozi </a:t>
            </a:r>
          </a:p>
          <a:p>
            <a:r>
              <a:rPr lang="hr-HR" sz="1600" dirty="0"/>
              <a:t>Korisničke upute i podrška na </a:t>
            </a:r>
            <a:r>
              <a:rPr lang="hr-HR" sz="1600" dirty="0">
                <a:hlinkClick r:id="rId3"/>
              </a:rPr>
              <a:t>wiki.srce.hr</a:t>
            </a:r>
            <a:r>
              <a:rPr lang="hr-HR" sz="1600" dirty="0"/>
              <a:t> (javna dokumentacija usluga Srca)</a:t>
            </a:r>
            <a:endParaRPr lang="en-GB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96B3E8-D5C9-452E-8B7D-40E738D94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56" t="14257"/>
          <a:stretch/>
        </p:blipFill>
        <p:spPr>
          <a:xfrm>
            <a:off x="4108695" y="1369219"/>
            <a:ext cx="4544800" cy="249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80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805E-1E42-41E3-A26B-3F61392B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32631"/>
            <a:ext cx="7886700" cy="994172"/>
          </a:xfrm>
        </p:spPr>
        <p:txBody>
          <a:bodyPr/>
          <a:lstStyle/>
          <a:p>
            <a:r>
              <a:rPr lang="hr-HR" dirty="0"/>
              <a:t>Uvod u Digitalni registar diploma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7EB3B-0314-41CC-80E0-D0D69DD1C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359" y="954333"/>
            <a:ext cx="7671120" cy="3263504"/>
          </a:xfrm>
        </p:spPr>
        <p:txBody>
          <a:bodyPr/>
          <a:lstStyle/>
          <a:p>
            <a:r>
              <a:rPr lang="hr-HR" sz="1400" dirty="0"/>
              <a:t>Javni dio Registra – samo prikaz broja završnih isprava u Registru</a:t>
            </a:r>
            <a:r>
              <a:rPr lang="en-US" sz="1400" dirty="0"/>
              <a:t> (za sad)</a:t>
            </a:r>
            <a:endParaRPr lang="hr-HR" sz="1400" dirty="0"/>
          </a:p>
          <a:p>
            <a:r>
              <a:rPr lang="hr-HR" sz="1400" dirty="0"/>
              <a:t>Prijavljeni korisnici – funkcionalnosti ovisno o ulogama</a:t>
            </a:r>
          </a:p>
          <a:p>
            <a:pPr lvl="1"/>
            <a:r>
              <a:rPr lang="hr-HR" sz="1400" dirty="0"/>
              <a:t>Pregled, Unos i autorizacija, Provjera, Moje završne isprave, Grafički prikaz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15609-579E-47CE-AD70-1FAE9A370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" t="14729"/>
          <a:stretch/>
        </p:blipFill>
        <p:spPr>
          <a:xfrm>
            <a:off x="300487" y="1809768"/>
            <a:ext cx="5811422" cy="264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B9B30-DED6-49E6-AF22-6B034A259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59" y="2082238"/>
            <a:ext cx="4749572" cy="240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805E-1E42-41E3-A26B-3F61392B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Digitalni registar diploma – Pregled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7EB3B-0314-41CC-80E0-D0D69DD1C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5658" y="1268019"/>
            <a:ext cx="2412042" cy="2981817"/>
          </a:xfrm>
        </p:spPr>
        <p:txBody>
          <a:bodyPr>
            <a:normAutofit/>
          </a:bodyPr>
          <a:lstStyle/>
          <a:p>
            <a:r>
              <a:rPr lang="hr-HR" sz="1600" dirty="0"/>
              <a:t>Pregled završnih isprava u Registru</a:t>
            </a:r>
          </a:p>
          <a:p>
            <a:r>
              <a:rPr lang="hr-HR" sz="1600" dirty="0"/>
              <a:t>Tražilica: filtriranje po određenim uvjetima</a:t>
            </a:r>
          </a:p>
          <a:p>
            <a:r>
              <a:rPr lang="hr-HR" sz="1600" dirty="0"/>
              <a:t>Pregled detalja isprave</a:t>
            </a:r>
          </a:p>
          <a:p>
            <a:r>
              <a:rPr lang="hr-HR" sz="1600" dirty="0"/>
              <a:t>Pregled digitalne isprave</a:t>
            </a: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3D5ECF-999B-4B2F-A84B-950352914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1" y="1268050"/>
            <a:ext cx="5271937" cy="32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383BB0E-C09E-47AC-B9CF-66F27C361CFE}"/>
              </a:ext>
            </a:extLst>
          </p:cNvPr>
          <p:cNvGrpSpPr/>
          <p:nvPr/>
        </p:nvGrpSpPr>
        <p:grpSpPr>
          <a:xfrm>
            <a:off x="1398377" y="1638999"/>
            <a:ext cx="4218481" cy="2778024"/>
            <a:chOff x="770685" y="549004"/>
            <a:chExt cx="4218481" cy="27780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ACD3B1-0465-4C4A-8C84-39C0DA06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85" y="549004"/>
              <a:ext cx="4218481" cy="2778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A170D2-9B4D-4C33-8760-F8CECBB29B38}"/>
                </a:ext>
              </a:extLst>
            </p:cNvPr>
            <p:cNvSpPr/>
            <p:nvPr/>
          </p:nvSpPr>
          <p:spPr>
            <a:xfrm>
              <a:off x="960120" y="1390650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86AE5D-7196-4657-995C-A2B209F9A014}"/>
                </a:ext>
              </a:extLst>
            </p:cNvPr>
            <p:cNvSpPr/>
            <p:nvPr/>
          </p:nvSpPr>
          <p:spPr>
            <a:xfrm>
              <a:off x="960120" y="1920359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6A6A55-748E-4681-989A-98D472EA3E22}"/>
                </a:ext>
              </a:extLst>
            </p:cNvPr>
            <p:cNvSpPr/>
            <p:nvPr/>
          </p:nvSpPr>
          <p:spPr>
            <a:xfrm>
              <a:off x="960120" y="2416501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D4B799-9834-4E3D-9E1D-66AB1409D1EE}"/>
                </a:ext>
              </a:extLst>
            </p:cNvPr>
            <p:cNvSpPr/>
            <p:nvPr/>
          </p:nvSpPr>
          <p:spPr>
            <a:xfrm>
              <a:off x="960120" y="2955155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3278DB8-A05C-4C02-9CC9-E8C95828F7C0}"/>
                </a:ext>
              </a:extLst>
            </p:cNvPr>
            <p:cNvSpPr/>
            <p:nvPr/>
          </p:nvSpPr>
          <p:spPr>
            <a:xfrm>
              <a:off x="1605280" y="1393611"/>
              <a:ext cx="468143" cy="130389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9E3D77-493C-4C4C-8A72-E22E9EC8B4C8}"/>
                </a:ext>
              </a:extLst>
            </p:cNvPr>
            <p:cNvSpPr/>
            <p:nvPr/>
          </p:nvSpPr>
          <p:spPr>
            <a:xfrm>
              <a:off x="1600591" y="2419462"/>
              <a:ext cx="468143" cy="130389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DBDB5E-E8D1-4268-ADCC-2AC8C048C2E8}"/>
                </a:ext>
              </a:extLst>
            </p:cNvPr>
            <p:cNvSpPr/>
            <p:nvPr/>
          </p:nvSpPr>
          <p:spPr>
            <a:xfrm>
              <a:off x="1600591" y="1920359"/>
              <a:ext cx="468143" cy="130389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17AC39-CA6D-4A46-99A3-5E759FB5ACBE}"/>
                </a:ext>
              </a:extLst>
            </p:cNvPr>
            <p:cNvSpPr/>
            <p:nvPr/>
          </p:nvSpPr>
          <p:spPr>
            <a:xfrm>
              <a:off x="1605280" y="2958116"/>
              <a:ext cx="468143" cy="130389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7BA275-D255-4215-96A8-EFAB5DD26462}"/>
              </a:ext>
            </a:extLst>
          </p:cNvPr>
          <p:cNvGrpSpPr/>
          <p:nvPr/>
        </p:nvGrpSpPr>
        <p:grpSpPr>
          <a:xfrm>
            <a:off x="883109" y="1297885"/>
            <a:ext cx="4244159" cy="3175957"/>
            <a:chOff x="1477100" y="1071916"/>
            <a:chExt cx="4244159" cy="317595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7BE6F0-26CF-4BC2-BEE2-8433604FA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100" y="1071916"/>
              <a:ext cx="4244159" cy="31759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D900B4-B7DD-4690-9412-8B6F11911100}"/>
                </a:ext>
              </a:extLst>
            </p:cNvPr>
            <p:cNvSpPr/>
            <p:nvPr/>
          </p:nvSpPr>
          <p:spPr>
            <a:xfrm>
              <a:off x="2223720" y="1134668"/>
              <a:ext cx="952295" cy="177455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2911CC-C65B-4643-8253-FB7256BB5CFE}"/>
                </a:ext>
              </a:extLst>
            </p:cNvPr>
            <p:cNvSpPr/>
            <p:nvPr/>
          </p:nvSpPr>
          <p:spPr>
            <a:xfrm>
              <a:off x="1721140" y="2068213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A191-8BAD-474D-A475-68D8469FDF6E}"/>
                </a:ext>
              </a:extLst>
            </p:cNvPr>
            <p:cNvSpPr/>
            <p:nvPr/>
          </p:nvSpPr>
          <p:spPr>
            <a:xfrm>
              <a:off x="1736255" y="2379108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2C8098-E372-49FD-A8A7-5C9758317AC3}"/>
                </a:ext>
              </a:extLst>
            </p:cNvPr>
            <p:cNvSpPr/>
            <p:nvPr/>
          </p:nvSpPr>
          <p:spPr>
            <a:xfrm>
              <a:off x="2980313" y="2074671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CD413A3-A4B3-4CD3-A4F6-884B2E1F1AC1}"/>
                </a:ext>
              </a:extLst>
            </p:cNvPr>
            <p:cNvSpPr/>
            <p:nvPr/>
          </p:nvSpPr>
          <p:spPr>
            <a:xfrm>
              <a:off x="4235258" y="2086154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78694B8-4EF4-4A1B-A295-0D9BA77CD264}"/>
                </a:ext>
              </a:extLst>
            </p:cNvPr>
            <p:cNvSpPr/>
            <p:nvPr/>
          </p:nvSpPr>
          <p:spPr>
            <a:xfrm>
              <a:off x="2980313" y="2676131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146959-129A-4A49-AF30-4074362AE821}"/>
              </a:ext>
            </a:extLst>
          </p:cNvPr>
          <p:cNvGrpSpPr/>
          <p:nvPr/>
        </p:nvGrpSpPr>
        <p:grpSpPr>
          <a:xfrm>
            <a:off x="1948919" y="1200578"/>
            <a:ext cx="4549193" cy="3654866"/>
            <a:chOff x="1922473" y="1881286"/>
            <a:chExt cx="3118997" cy="284605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46BA227-0EF8-4B86-97E8-F55B1995A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3" t="330" r="25144" b="-3085"/>
            <a:stretch/>
          </p:blipFill>
          <p:spPr>
            <a:xfrm>
              <a:off x="1922473" y="1881286"/>
              <a:ext cx="3118997" cy="2846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02B7C7-F420-4D49-B9A2-315196A042A2}"/>
                </a:ext>
              </a:extLst>
            </p:cNvPr>
            <p:cNvSpPr/>
            <p:nvPr/>
          </p:nvSpPr>
          <p:spPr>
            <a:xfrm>
              <a:off x="3131819" y="2727960"/>
              <a:ext cx="767081" cy="10414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B32323-9228-42C4-908A-4192BF91ABB7}"/>
                </a:ext>
              </a:extLst>
            </p:cNvPr>
            <p:cNvSpPr/>
            <p:nvPr/>
          </p:nvSpPr>
          <p:spPr>
            <a:xfrm>
              <a:off x="3401059" y="2821215"/>
              <a:ext cx="289561" cy="6676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7DC7CC-2C98-4CAA-94D3-87FB7701257D}"/>
                </a:ext>
              </a:extLst>
            </p:cNvPr>
            <p:cNvSpPr/>
            <p:nvPr/>
          </p:nvSpPr>
          <p:spPr>
            <a:xfrm>
              <a:off x="3177539" y="2932085"/>
              <a:ext cx="558801" cy="6676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87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55D0-EB71-449C-99A0-5DF45757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Dostavljanje podataka o završnim ispravama u Registar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40DB60-F588-43F2-B94D-5159F43EF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2868052"/>
            <a:ext cx="3886200" cy="1812405"/>
          </a:xfrm>
        </p:spPr>
        <p:txBody>
          <a:bodyPr>
            <a:normAutofit/>
          </a:bodyPr>
          <a:lstStyle/>
          <a:p>
            <a:r>
              <a:rPr lang="hr-HR" dirty="0"/>
              <a:t>Period od 1.1.1984. do 31.12.2023.</a:t>
            </a:r>
          </a:p>
          <a:p>
            <a:r>
              <a:rPr lang="hr-HR" dirty="0"/>
              <a:t>Zapisi o diplomama i svjedodžbama</a:t>
            </a:r>
          </a:p>
          <a:p>
            <a:r>
              <a:rPr lang="hr-HR" dirty="0"/>
              <a:t>Unos iz CSV datoteke s podacima o prethodno izdanim završnim ispravama</a:t>
            </a:r>
          </a:p>
          <a:p>
            <a:r>
              <a:rPr lang="hr-HR" dirty="0"/>
              <a:t>Proces u dva koraka: učitavanje i autorizacija zapisa</a:t>
            </a:r>
          </a:p>
          <a:p>
            <a:r>
              <a:rPr lang="hr-HR" dirty="0"/>
              <a:t>Rok dvije godine (31.12.2025.) </a:t>
            </a:r>
          </a:p>
          <a:p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50A247A-029D-46CC-8FF1-B8221A2A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891321"/>
            <a:ext cx="3886200" cy="1785466"/>
          </a:xfrm>
        </p:spPr>
        <p:txBody>
          <a:bodyPr>
            <a:normAutofit/>
          </a:bodyPr>
          <a:lstStyle/>
          <a:p>
            <a:r>
              <a:rPr lang="hr-HR" dirty="0"/>
              <a:t>Od 1.1.2024. </a:t>
            </a:r>
          </a:p>
          <a:p>
            <a:r>
              <a:rPr lang="hr-HR" dirty="0"/>
              <a:t>Zapisi i digitalni dokumenti</a:t>
            </a:r>
          </a:p>
          <a:p>
            <a:r>
              <a:rPr lang="hr-HR" dirty="0" err="1"/>
              <a:t>ISeVO</a:t>
            </a:r>
            <a:r>
              <a:rPr lang="hr-HR" dirty="0"/>
              <a:t> REST API za dostavljanje podataka iz ISVU-a (ili drugih autoriziranih sustava)</a:t>
            </a:r>
          </a:p>
          <a:p>
            <a:r>
              <a:rPr lang="hr-HR" dirty="0"/>
              <a:t>Automatiziran proces za visoka učilišta koja koriste ISVU za izdavanje završnih isprava</a:t>
            </a:r>
          </a:p>
          <a:p>
            <a:endParaRPr lang="hr-HR" dirty="0"/>
          </a:p>
          <a:p>
            <a:endParaRPr lang="hr-HR" dirty="0"/>
          </a:p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C00E85-42E6-4665-B072-3498C231E398}"/>
              </a:ext>
            </a:extLst>
          </p:cNvPr>
          <p:cNvCxnSpPr>
            <a:cxnSpLocks/>
          </p:cNvCxnSpPr>
          <p:nvPr/>
        </p:nvCxnSpPr>
        <p:spPr>
          <a:xfrm>
            <a:off x="4617676" y="1084868"/>
            <a:ext cx="0" cy="146230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B4C124-7428-4DB5-9A05-3B4A58C0B595}"/>
              </a:ext>
            </a:extLst>
          </p:cNvPr>
          <p:cNvSpPr txBox="1"/>
          <p:nvPr/>
        </p:nvSpPr>
        <p:spPr>
          <a:xfrm>
            <a:off x="4061323" y="2547175"/>
            <a:ext cx="980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C00000"/>
                </a:solidFill>
              </a:rPr>
              <a:t>1.1.2024.</a:t>
            </a:r>
            <a:endParaRPr lang="en-GB" b="1">
              <a:solidFill>
                <a:srgbClr val="C00000"/>
              </a:solidFill>
            </a:endParaRP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D599E1D5-49FA-43AB-86B1-3A178DD34D9B}"/>
              </a:ext>
            </a:extLst>
          </p:cNvPr>
          <p:cNvSpPr/>
          <p:nvPr/>
        </p:nvSpPr>
        <p:spPr>
          <a:xfrm>
            <a:off x="1004143" y="1100985"/>
            <a:ext cx="3437241" cy="164295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/>
              <a:t>ARHIV SVJEDODŽBI </a:t>
            </a:r>
          </a:p>
          <a:p>
            <a:pPr algn="ctr"/>
            <a:r>
              <a:rPr lang="hr-HR" sz="1400" b="1" dirty="0"/>
              <a:t>I DIPLOMA</a:t>
            </a:r>
            <a:endParaRPr lang="en-GB" sz="1400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5B72927-D88E-4CD8-943C-E7AFB4EB3EB1}"/>
              </a:ext>
            </a:extLst>
          </p:cNvPr>
          <p:cNvSpPr/>
          <p:nvPr/>
        </p:nvSpPr>
        <p:spPr>
          <a:xfrm>
            <a:off x="4894015" y="1104940"/>
            <a:ext cx="2837739" cy="163900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/>
              <a:t>DIGITALNE ZAVRŠNE ISPRAVE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17476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0ACDB07-E177-4DFE-8E02-7E2390B0FF74}"/>
              </a:ext>
            </a:extLst>
          </p:cNvPr>
          <p:cNvSpPr/>
          <p:nvPr/>
        </p:nvSpPr>
        <p:spPr>
          <a:xfrm>
            <a:off x="4602114" y="972003"/>
            <a:ext cx="4109886" cy="325431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BB62305B-C25A-4A90-8B4B-88526FB7153A}"/>
              </a:ext>
            </a:extLst>
          </p:cNvPr>
          <p:cNvCxnSpPr>
            <a:cxnSpLocks/>
          </p:cNvCxnSpPr>
          <p:nvPr/>
        </p:nvCxnSpPr>
        <p:spPr>
          <a:xfrm>
            <a:off x="305623" y="3266465"/>
            <a:ext cx="6084026" cy="0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613AE9E9-CF46-444E-B318-B0763E9B1F6E}"/>
              </a:ext>
            </a:extLst>
          </p:cNvPr>
          <p:cNvGrpSpPr/>
          <p:nvPr/>
        </p:nvGrpSpPr>
        <p:grpSpPr>
          <a:xfrm>
            <a:off x="6468224" y="1646773"/>
            <a:ext cx="2065867" cy="2278900"/>
            <a:chOff x="6482078" y="1597824"/>
            <a:chExt cx="2065867" cy="2187120"/>
          </a:xfrm>
          <a:solidFill>
            <a:srgbClr val="F9A619"/>
          </a:solidFill>
        </p:grpSpPr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745C2F13-FFC9-4FD6-A2AB-2A5C4936C955}"/>
                </a:ext>
              </a:extLst>
            </p:cNvPr>
            <p:cNvSpPr/>
            <p:nvPr/>
          </p:nvSpPr>
          <p:spPr>
            <a:xfrm>
              <a:off x="6482078" y="1597824"/>
              <a:ext cx="2065867" cy="2187120"/>
            </a:xfrm>
            <a:prstGeom prst="can">
              <a:avLst>
                <a:gd name="adj" fmla="val 27290"/>
              </a:avLst>
            </a:prstGeom>
            <a:grpFill/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08956B-DEFF-4DB1-A630-EE80D4767747}"/>
                </a:ext>
              </a:extLst>
            </p:cNvPr>
            <p:cNvSpPr txBox="1"/>
            <p:nvPr/>
          </p:nvSpPr>
          <p:spPr>
            <a:xfrm>
              <a:off x="7002600" y="2537884"/>
              <a:ext cx="1111309" cy="8779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1600" b="1"/>
                <a:t>Digitalni </a:t>
              </a:r>
            </a:p>
            <a:p>
              <a:pPr algn="ctr"/>
              <a:r>
                <a:rPr lang="hr-HR" sz="1600" b="1"/>
                <a:t>registar </a:t>
              </a:r>
            </a:p>
            <a:p>
              <a:pPr algn="ctr"/>
              <a:r>
                <a:rPr lang="hr-HR" sz="1600" b="1"/>
                <a:t>diploma</a:t>
              </a:r>
              <a:endParaRPr lang="en-GB" sz="1600" b="1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BC8391C-70D8-47B4-B4CD-9F8E689D1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52" y="998931"/>
            <a:ext cx="1257298" cy="372533"/>
          </a:xfrm>
          <a:prstGeom prst="rect">
            <a:avLst/>
          </a:prstGeom>
        </p:spPr>
      </p:pic>
      <p:pic>
        <p:nvPicPr>
          <p:cNvPr id="16" name="Graphic 15" descr="Books">
            <a:extLst>
              <a:ext uri="{FF2B5EF4-FFF2-40B4-BE49-F238E27FC236}">
                <a16:creationId xmlns:a16="http://schemas.microsoft.com/office/drawing/2014/main" id="{8D214C56-A5F7-46F7-AC24-1FB7CAF04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7785" y="3566413"/>
            <a:ext cx="508122" cy="508122"/>
          </a:xfrm>
          <a:prstGeom prst="rect">
            <a:avLst/>
          </a:prstGeom>
        </p:spPr>
      </p:pic>
      <p:pic>
        <p:nvPicPr>
          <p:cNvPr id="18" name="Graphic 17" descr="Books on shelf">
            <a:extLst>
              <a:ext uri="{FF2B5EF4-FFF2-40B4-BE49-F238E27FC236}">
                <a16:creationId xmlns:a16="http://schemas.microsoft.com/office/drawing/2014/main" id="{675064C0-2678-4BB2-89FF-DEE87AF703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4401" y="3380816"/>
            <a:ext cx="508121" cy="508121"/>
          </a:xfrm>
          <a:prstGeom prst="rect">
            <a:avLst/>
          </a:prstGeom>
        </p:spPr>
      </p:pic>
      <p:pic>
        <p:nvPicPr>
          <p:cNvPr id="1026" name="Picture 2" descr="https://wiki.srce.hr/download/thumbnails/65405044/isvu.png?version=1&amp;modificationDate=1574944624000&amp;api=v2">
            <a:extLst>
              <a:ext uri="{FF2B5EF4-FFF2-40B4-BE49-F238E27FC236}">
                <a16:creationId xmlns:a16="http://schemas.microsoft.com/office/drawing/2014/main" id="{EA5BC8E1-C6D0-4B7E-A743-065429D8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01" y="1175130"/>
            <a:ext cx="660905" cy="6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6768CEB-FD6F-49FE-9849-55FED467DF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3094" y="1547086"/>
            <a:ext cx="855277" cy="695347"/>
          </a:xfrm>
          <a:prstGeom prst="rect">
            <a:avLst/>
          </a:prstGeom>
        </p:spPr>
      </p:pic>
      <p:sp>
        <p:nvSpPr>
          <p:cNvPr id="1044" name="TextBox 1043">
            <a:extLst>
              <a:ext uri="{FF2B5EF4-FFF2-40B4-BE49-F238E27FC236}">
                <a16:creationId xmlns:a16="http://schemas.microsoft.com/office/drawing/2014/main" id="{3A54E376-A6AE-4D78-97A9-BF0BB7B89C41}"/>
              </a:ext>
            </a:extLst>
          </p:cNvPr>
          <p:cNvSpPr txBox="1"/>
          <p:nvPr/>
        </p:nvSpPr>
        <p:spPr>
          <a:xfrm>
            <a:off x="226836" y="966681"/>
            <a:ext cx="150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solidFill>
                  <a:srgbClr val="C00000"/>
                </a:solidFill>
              </a:rPr>
              <a:t>DIGITALNE ZAVRŠNE ISPRAVE</a:t>
            </a:r>
            <a:endParaRPr lang="en-GB" sz="1800" b="1">
              <a:solidFill>
                <a:srgbClr val="C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13DC70-EF88-4425-B46A-99B9EEF9BBAE}"/>
              </a:ext>
            </a:extLst>
          </p:cNvPr>
          <p:cNvSpPr txBox="1"/>
          <p:nvPr/>
        </p:nvSpPr>
        <p:spPr>
          <a:xfrm>
            <a:off x="222301" y="3395316"/>
            <a:ext cx="150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>
                <a:solidFill>
                  <a:srgbClr val="C00000"/>
                </a:solidFill>
              </a:rPr>
              <a:t>ARHIV SVJEDODŽBI I DIPLOMA</a:t>
            </a:r>
            <a:endParaRPr lang="en-GB" sz="1600" b="1">
              <a:solidFill>
                <a:srgbClr val="C00000"/>
              </a:solidFill>
            </a:endParaRPr>
          </a:p>
        </p:txBody>
      </p:sp>
      <p:pic>
        <p:nvPicPr>
          <p:cNvPr id="1046" name="Graphic 1045" descr="Computer">
            <a:extLst>
              <a:ext uri="{FF2B5EF4-FFF2-40B4-BE49-F238E27FC236}">
                <a16:creationId xmlns:a16="http://schemas.microsoft.com/office/drawing/2014/main" id="{CEC9EDD7-A36A-4B8D-BB3A-AF9D0541A4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26679" y="3956946"/>
            <a:ext cx="554657" cy="554657"/>
          </a:xfrm>
          <a:prstGeom prst="rect">
            <a:avLst/>
          </a:prstGeom>
        </p:spPr>
      </p:pic>
      <p:pic>
        <p:nvPicPr>
          <p:cNvPr id="1048" name="Graphic 1047" descr="Table">
            <a:extLst>
              <a:ext uri="{FF2B5EF4-FFF2-40B4-BE49-F238E27FC236}">
                <a16:creationId xmlns:a16="http://schemas.microsoft.com/office/drawing/2014/main" id="{A640E26A-62AC-421E-ADDF-D6F5F48F7F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2096" y="3434216"/>
            <a:ext cx="504001" cy="50400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1FE33AD-7A53-4B14-986D-B6FE21B01C47}"/>
              </a:ext>
            </a:extLst>
          </p:cNvPr>
          <p:cNvSpPr txBox="1"/>
          <p:nvPr/>
        </p:nvSpPr>
        <p:spPr>
          <a:xfrm>
            <a:off x="1844402" y="2089497"/>
            <a:ext cx="660905" cy="507831"/>
          </a:xfrm>
          <a:prstGeom prst="rect">
            <a:avLst/>
          </a:prstGeom>
          <a:solidFill>
            <a:srgbClr val="44C0AE">
              <a:alpha val="50000"/>
            </a:srgb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r-HR" b="1" dirty="0"/>
              <a:t>Drugi IS</a:t>
            </a:r>
            <a:endParaRPr lang="en-GB" b="1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BED6F60-8CE2-440F-A93B-6502974F04FD}"/>
              </a:ext>
            </a:extLst>
          </p:cNvPr>
          <p:cNvGrpSpPr/>
          <p:nvPr/>
        </p:nvGrpSpPr>
        <p:grpSpPr>
          <a:xfrm>
            <a:off x="4983584" y="3530198"/>
            <a:ext cx="717479" cy="887069"/>
            <a:chOff x="5007394" y="2239810"/>
            <a:chExt cx="717479" cy="88706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8E01748-26B8-4742-98E5-B5991CDE3C31}"/>
                </a:ext>
              </a:extLst>
            </p:cNvPr>
            <p:cNvSpPr txBox="1"/>
            <p:nvPr/>
          </p:nvSpPr>
          <p:spPr>
            <a:xfrm>
              <a:off x="5041697" y="2826797"/>
              <a:ext cx="64887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GUI</a:t>
              </a:r>
              <a:endParaRPr lang="en-GB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4" name="Graphic 93" descr="Web design">
              <a:extLst>
                <a:ext uri="{FF2B5EF4-FFF2-40B4-BE49-F238E27FC236}">
                  <a16:creationId xmlns:a16="http://schemas.microsoft.com/office/drawing/2014/main" id="{1A510F14-D6E0-4C41-BFDA-FDA7B38E1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07394" y="2239810"/>
              <a:ext cx="717479" cy="717479"/>
            </a:xfrm>
            <a:prstGeom prst="rect">
              <a:avLst/>
            </a:prstGeom>
          </p:spPr>
        </p:pic>
      </p:grpSp>
      <p:pic>
        <p:nvPicPr>
          <p:cNvPr id="95" name="Graphic 94" descr="Programmer">
            <a:extLst>
              <a:ext uri="{FF2B5EF4-FFF2-40B4-BE49-F238E27FC236}">
                <a16:creationId xmlns:a16="http://schemas.microsoft.com/office/drawing/2014/main" id="{AD2CD76C-E206-442A-A650-C467EEA0D2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92505" y="3634877"/>
            <a:ext cx="508121" cy="508121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E1D7AEC-40A9-47BE-992D-B22ED4990771}"/>
              </a:ext>
            </a:extLst>
          </p:cNvPr>
          <p:cNvCxnSpPr>
            <a:stCxn id="95" idx="3"/>
            <a:endCxn id="94" idx="1"/>
          </p:cNvCxnSpPr>
          <p:nvPr/>
        </p:nvCxnSpPr>
        <p:spPr>
          <a:xfrm>
            <a:off x="3600626" y="3888938"/>
            <a:ext cx="1382958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72E84B7-3DDC-423B-861F-5CF1CD9DE224}"/>
              </a:ext>
            </a:extLst>
          </p:cNvPr>
          <p:cNvCxnSpPr>
            <a:cxnSpLocks/>
            <a:stCxn id="94" idx="3"/>
          </p:cNvCxnSpPr>
          <p:nvPr/>
        </p:nvCxnSpPr>
        <p:spPr>
          <a:xfrm flipV="1">
            <a:off x="5701063" y="3758957"/>
            <a:ext cx="663024" cy="129981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BB6F50C-91F8-4B91-88C4-9169A51E588A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2505307" y="2174488"/>
            <a:ext cx="2324066" cy="168925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D4C964D-ED08-4677-B677-DC1CD6A85B9F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505306" y="1484904"/>
            <a:ext cx="2428597" cy="409856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263DFE1-6FC3-41E7-8DFC-78AAF7D53306}"/>
              </a:ext>
            </a:extLst>
          </p:cNvPr>
          <p:cNvCxnSpPr>
            <a:cxnSpLocks/>
          </p:cNvCxnSpPr>
          <p:nvPr/>
        </p:nvCxnSpPr>
        <p:spPr>
          <a:xfrm>
            <a:off x="5828371" y="2215376"/>
            <a:ext cx="561278" cy="2656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70DF144A-D5BF-4602-9318-7C2833E84D42}"/>
              </a:ext>
            </a:extLst>
          </p:cNvPr>
          <p:cNvSpPr txBox="1">
            <a:spLocks/>
          </p:cNvSpPr>
          <p:nvPr/>
        </p:nvSpPr>
        <p:spPr>
          <a:xfrm>
            <a:off x="628650" y="316239"/>
            <a:ext cx="7886700" cy="506316"/>
          </a:xfrm>
          <a:prstGeom prst="rect">
            <a:avLst/>
          </a:prstGeom>
        </p:spPr>
        <p:txBody>
          <a:bodyPr anchor="ctr"/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Tijek podataka u Digita</a:t>
            </a:r>
            <a:r>
              <a:rPr lang="en-US" dirty="0"/>
              <a:t>l</a:t>
            </a:r>
            <a:r>
              <a:rPr lang="hr-HR" dirty="0"/>
              <a:t>ni registar diploma</a:t>
            </a: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A5FD5C-8D5D-4A53-BC6F-2D996425E34D}"/>
              </a:ext>
            </a:extLst>
          </p:cNvPr>
          <p:cNvGrpSpPr/>
          <p:nvPr/>
        </p:nvGrpSpPr>
        <p:grpSpPr>
          <a:xfrm>
            <a:off x="5070814" y="2428293"/>
            <a:ext cx="561279" cy="816808"/>
            <a:chOff x="5007394" y="2239810"/>
            <a:chExt cx="717479" cy="8870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677BFEE-845E-4304-ABF5-902F408072F6}"/>
                </a:ext>
              </a:extLst>
            </p:cNvPr>
            <p:cNvSpPr txBox="1"/>
            <p:nvPr/>
          </p:nvSpPr>
          <p:spPr>
            <a:xfrm>
              <a:off x="5041697" y="2826797"/>
              <a:ext cx="64887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GUI</a:t>
              </a:r>
              <a:endParaRPr lang="en-GB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4" name="Graphic 33" descr="Web design">
              <a:extLst>
                <a:ext uri="{FF2B5EF4-FFF2-40B4-BE49-F238E27FC236}">
                  <a16:creationId xmlns:a16="http://schemas.microsoft.com/office/drawing/2014/main" id="{62F01408-0FD3-48B8-B6E1-5E9B51D9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07394" y="2239810"/>
              <a:ext cx="717479" cy="717479"/>
            </a:xfrm>
            <a:prstGeom prst="rect">
              <a:avLst/>
            </a:prstGeom>
          </p:spPr>
        </p:pic>
      </p:grpSp>
      <p:pic>
        <p:nvPicPr>
          <p:cNvPr id="35" name="Graphic 34" descr="Programmer">
            <a:extLst>
              <a:ext uri="{FF2B5EF4-FFF2-40B4-BE49-F238E27FC236}">
                <a16:creationId xmlns:a16="http://schemas.microsoft.com/office/drawing/2014/main" id="{670DC4C5-DDFB-410A-9DD1-DB9098BE7FE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79961" y="2571750"/>
            <a:ext cx="508121" cy="50812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4D47DA1-1393-41CE-B702-9BA09BCFA6AC}"/>
              </a:ext>
            </a:extLst>
          </p:cNvPr>
          <p:cNvCxnSpPr>
            <a:stCxn id="35" idx="3"/>
            <a:endCxn id="34" idx="1"/>
          </p:cNvCxnSpPr>
          <p:nvPr/>
        </p:nvCxnSpPr>
        <p:spPr>
          <a:xfrm flipV="1">
            <a:off x="3688082" y="2758619"/>
            <a:ext cx="1382732" cy="67192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F13D5D-1297-4A9D-8CB0-2766474895F2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5632093" y="2692506"/>
            <a:ext cx="844047" cy="66113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451981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32395</TotalTime>
  <Words>1601</Words>
  <Application>Microsoft Office PowerPoint</Application>
  <PresentationFormat>On-screen Show (16:9)</PresentationFormat>
  <Paragraphs>236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Srce DEI 2024_16x9</vt:lpstr>
      <vt:lpstr>DIGITALNE DIPLOME U DIGITALNOM REGISTRU DIPLOMA</vt:lpstr>
      <vt:lpstr>Sadržaj</vt:lpstr>
      <vt:lpstr>Uvod</vt:lpstr>
      <vt:lpstr>ISeVO i Digitalni registar diploma</vt:lpstr>
      <vt:lpstr>Uvod u ISeVO</vt:lpstr>
      <vt:lpstr>Uvod u Digitalni registar diploma</vt:lpstr>
      <vt:lpstr>Digitalni registar diploma – Pregled</vt:lpstr>
      <vt:lpstr>Dostavljanje podataka o završnim ispravama u Registar</vt:lpstr>
      <vt:lpstr>PowerPoint Presentation</vt:lpstr>
      <vt:lpstr>Uloge na VU</vt:lpstr>
      <vt:lpstr>Pravila za uloge</vt:lpstr>
      <vt:lpstr>Unos podataka u Digitalni registar diploma</vt:lpstr>
      <vt:lpstr>Unos podataka</vt:lpstr>
      <vt:lpstr>Unos pojedinačnih završnih isprava (1)</vt:lpstr>
      <vt:lpstr>Unos pojedinačnih završnih isprava (2)</vt:lpstr>
      <vt:lpstr>Unos podataka u arhivski dio Digitalnog registra diploma</vt:lpstr>
      <vt:lpstr>Unos pojedinačnih arhivskih završnih isprava (1)</vt:lpstr>
      <vt:lpstr>Unos pojedinačnih arhivskih završnih isprava (2)</vt:lpstr>
      <vt:lpstr>Unos pojedinačnih arhivskih završnih isprava (3) – pravila za id podatke</vt:lpstr>
      <vt:lpstr>Priprema podataka u CSV datoteci (1)</vt:lpstr>
      <vt:lpstr>Priprema podataka u CSV datoteci (2)</vt:lpstr>
      <vt:lpstr>Priprema podataka u CSV datoteci (3)</vt:lpstr>
      <vt:lpstr>Priprema podataka u CSV datoteci (4)</vt:lpstr>
      <vt:lpstr>Priprema podataka u CSV datoteci (5) – Notepad++</vt:lpstr>
      <vt:lpstr>Provjera podataka u CSV datoteci</vt:lpstr>
      <vt:lpstr>Učitavanje podataka iz CSV datoteke</vt:lpstr>
      <vt:lpstr>Unos diploma i završnih isprava iz CSV datoteke</vt:lpstr>
      <vt:lpstr>Lista grešaka</vt:lpstr>
      <vt:lpstr>Autorizacija učitanih zapisa</vt:lpstr>
      <vt:lpstr>Ostale funkcionalnosti Digitalnog registra diploma</vt:lpstr>
      <vt:lpstr>Pregled zapisa u registru</vt:lpstr>
      <vt:lpstr>Pregled završnih isprava – neautorizirane isprave</vt:lpstr>
      <vt:lpstr>Pregled završnih isprava – autorizirane isprave</vt:lpstr>
      <vt:lpstr>Digitalni registar diploma – Moje završne isprave</vt:lpstr>
      <vt:lpstr>Provjera (1)</vt:lpstr>
      <vt:lpstr>Provjera (2)</vt:lpstr>
      <vt:lpstr>Često postavljana pitanja (FAQ)</vt:lpstr>
      <vt:lpstr>Često postavljana pitanja (1)</vt:lpstr>
      <vt:lpstr>Često postavljana pitanja (2)</vt:lpstr>
      <vt:lpstr>Često postavljana pitanja (3)</vt:lpstr>
      <vt:lpstr>Često postavljana pitanja (4)</vt:lpstr>
      <vt:lpstr>Hvala na sudjelovanju!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Igor Vuković</cp:lastModifiedBy>
  <cp:revision>170</cp:revision>
  <cp:lastPrinted>2014-06-24T07:01:20Z</cp:lastPrinted>
  <dcterms:created xsi:type="dcterms:W3CDTF">2014-09-19T07:16:42Z</dcterms:created>
  <dcterms:modified xsi:type="dcterms:W3CDTF">2024-04-18T20:39:04Z</dcterms:modified>
</cp:coreProperties>
</file>